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4"/>
  </p:notesMasterIdLst>
  <p:handoutMasterIdLst>
    <p:handoutMasterId r:id="rId25"/>
  </p:handoutMasterIdLst>
  <p:sldIdLst>
    <p:sldId id="1790" r:id="rId5"/>
    <p:sldId id="1792" r:id="rId6"/>
    <p:sldId id="1793" r:id="rId7"/>
    <p:sldId id="1794" r:id="rId8"/>
    <p:sldId id="1809" r:id="rId9"/>
    <p:sldId id="1827" r:id="rId10"/>
    <p:sldId id="1807" r:id="rId11"/>
    <p:sldId id="1829" r:id="rId12"/>
    <p:sldId id="1828" r:id="rId13"/>
    <p:sldId id="1830" r:id="rId14"/>
    <p:sldId id="1808" r:id="rId15"/>
    <p:sldId id="1817" r:id="rId16"/>
    <p:sldId id="1812" r:id="rId17"/>
    <p:sldId id="1831" r:id="rId18"/>
    <p:sldId id="1816" r:id="rId19"/>
    <p:sldId id="1815" r:id="rId20"/>
    <p:sldId id="1814" r:id="rId21"/>
    <p:sldId id="1832" r:id="rId22"/>
    <p:sldId id="1532"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E5D1"/>
    <a:srgbClr val="F2F2F2"/>
    <a:srgbClr val="00E7CF"/>
    <a:srgbClr val="FFFFFF"/>
    <a:srgbClr val="243A5E"/>
    <a:srgbClr val="30E5D0"/>
    <a:srgbClr val="008575"/>
    <a:srgbClr val="107C10"/>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62" autoAdjust="0"/>
    <p:restoredTop sz="81005" autoAdjust="0"/>
  </p:normalViewPr>
  <p:slideViewPr>
    <p:cSldViewPr snapToGrid="0">
      <p:cViewPr varScale="1">
        <p:scale>
          <a:sx n="114" d="100"/>
          <a:sy n="114" d="100"/>
        </p:scale>
        <p:origin x="792"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Jennings" userId="8ab53ffb-fb1d-4e91-bd8d-4a8442a41acf" providerId="ADAL" clId="{8DDE9459-ACE6-4B84-A0AB-C804709FDA28}"/>
    <pc:docChg chg="custSel addSld delSld modSld">
      <pc:chgData name="Anna Jennings" userId="8ab53ffb-fb1d-4e91-bd8d-4a8442a41acf" providerId="ADAL" clId="{8DDE9459-ACE6-4B84-A0AB-C804709FDA28}" dt="2021-08-12T20:13:11.940" v="263" actId="20577"/>
      <pc:docMkLst>
        <pc:docMk/>
      </pc:docMkLst>
      <pc:sldChg chg="add">
        <pc:chgData name="Anna Jennings" userId="8ab53ffb-fb1d-4e91-bd8d-4a8442a41acf" providerId="ADAL" clId="{8DDE9459-ACE6-4B84-A0AB-C804709FDA28}" dt="2021-08-12T20:11:15.215" v="186" actId="22"/>
        <pc:sldMkLst>
          <pc:docMk/>
          <pc:sldMk cId="2402828649" sldId="1532"/>
        </pc:sldMkLst>
      </pc:sldChg>
      <pc:sldChg chg="modSp mod">
        <pc:chgData name="Anna Jennings" userId="8ab53ffb-fb1d-4e91-bd8d-4a8442a41acf" providerId="ADAL" clId="{8DDE9459-ACE6-4B84-A0AB-C804709FDA28}" dt="2021-08-12T18:04:36.675" v="59" actId="20577"/>
        <pc:sldMkLst>
          <pc:docMk/>
          <pc:sldMk cId="3062666708" sldId="1790"/>
        </pc:sldMkLst>
        <pc:spChg chg="mod">
          <ac:chgData name="Anna Jennings" userId="8ab53ffb-fb1d-4e91-bd8d-4a8442a41acf" providerId="ADAL" clId="{8DDE9459-ACE6-4B84-A0AB-C804709FDA28}" dt="2021-08-12T18:04:36.675" v="59" actId="20577"/>
          <ac:spMkLst>
            <pc:docMk/>
            <pc:sldMk cId="3062666708" sldId="1790"/>
            <ac:spMk id="2" creationId="{00000000-0000-0000-0000-000000000000}"/>
          </ac:spMkLst>
        </pc:spChg>
      </pc:sldChg>
      <pc:sldChg chg="delSp modSp mod">
        <pc:chgData name="Anna Jennings" userId="8ab53ffb-fb1d-4e91-bd8d-4a8442a41acf" providerId="ADAL" clId="{8DDE9459-ACE6-4B84-A0AB-C804709FDA28}" dt="2021-08-12T18:05:08.035" v="113" actId="20577"/>
        <pc:sldMkLst>
          <pc:docMk/>
          <pc:sldMk cId="1393456637" sldId="1792"/>
        </pc:sldMkLst>
        <pc:spChg chg="del">
          <ac:chgData name="Anna Jennings" userId="8ab53ffb-fb1d-4e91-bd8d-4a8442a41acf" providerId="ADAL" clId="{8DDE9459-ACE6-4B84-A0AB-C804709FDA28}" dt="2021-08-12T18:04:48.232" v="61" actId="478"/>
          <ac:spMkLst>
            <pc:docMk/>
            <pc:sldMk cId="1393456637" sldId="1792"/>
            <ac:spMk id="209" creationId="{EA06F287-360D-4473-9375-D81248D0B05B}"/>
          </ac:spMkLst>
        </pc:spChg>
        <pc:spChg chg="mod">
          <ac:chgData name="Anna Jennings" userId="8ab53ffb-fb1d-4e91-bd8d-4a8442a41acf" providerId="ADAL" clId="{8DDE9459-ACE6-4B84-A0AB-C804709FDA28}" dt="2021-08-12T18:05:03.094" v="89" actId="20577"/>
          <ac:spMkLst>
            <pc:docMk/>
            <pc:sldMk cId="1393456637" sldId="1792"/>
            <ac:spMk id="211" creationId="{352C946D-F662-4829-B0AF-634790F861DC}"/>
          </ac:spMkLst>
        </pc:spChg>
        <pc:spChg chg="mod">
          <ac:chgData name="Anna Jennings" userId="8ab53ffb-fb1d-4e91-bd8d-4a8442a41acf" providerId="ADAL" clId="{8DDE9459-ACE6-4B84-A0AB-C804709FDA28}" dt="2021-08-12T18:05:08.035" v="113" actId="20577"/>
          <ac:spMkLst>
            <pc:docMk/>
            <pc:sldMk cId="1393456637" sldId="1792"/>
            <ac:spMk id="213" creationId="{9E78A8AF-E247-4BAC-A2B9-BAD4FA04D0B0}"/>
          </ac:spMkLst>
        </pc:spChg>
        <pc:picChg chg="del">
          <ac:chgData name="Anna Jennings" userId="8ab53ffb-fb1d-4e91-bd8d-4a8442a41acf" providerId="ADAL" clId="{8DDE9459-ACE6-4B84-A0AB-C804709FDA28}" dt="2021-08-12T18:04:46.615" v="60" actId="478"/>
          <ac:picMkLst>
            <pc:docMk/>
            <pc:sldMk cId="1393456637" sldId="1792"/>
            <ac:picMk id="208" creationId="{6044A332-3AA6-41A1-9389-721CBB2B3C99}"/>
          </ac:picMkLst>
        </pc:picChg>
        <pc:picChg chg="mod">
          <ac:chgData name="Anna Jennings" userId="8ab53ffb-fb1d-4e91-bd8d-4a8442a41acf" providerId="ADAL" clId="{8DDE9459-ACE6-4B84-A0AB-C804709FDA28}" dt="2021-08-12T18:04:55.026" v="63" actId="1076"/>
          <ac:picMkLst>
            <pc:docMk/>
            <pc:sldMk cId="1393456637" sldId="1792"/>
            <ac:picMk id="210" creationId="{7FC114CA-2E37-42C4-96C7-36B87C78052B}"/>
          </ac:picMkLst>
        </pc:picChg>
        <pc:picChg chg="mod">
          <ac:chgData name="Anna Jennings" userId="8ab53ffb-fb1d-4e91-bd8d-4a8442a41acf" providerId="ADAL" clId="{8DDE9459-ACE6-4B84-A0AB-C804709FDA28}" dt="2021-08-12T18:04:55.026" v="63" actId="1076"/>
          <ac:picMkLst>
            <pc:docMk/>
            <pc:sldMk cId="1393456637" sldId="1792"/>
            <ac:picMk id="212" creationId="{1AA77349-593E-44B1-A67F-BCAD6D09BF4A}"/>
          </ac:picMkLst>
        </pc:picChg>
      </pc:sldChg>
      <pc:sldChg chg="modSp mod">
        <pc:chgData name="Anna Jennings" userId="8ab53ffb-fb1d-4e91-bd8d-4a8442a41acf" providerId="ADAL" clId="{8DDE9459-ACE6-4B84-A0AB-C804709FDA28}" dt="2021-08-12T18:05:17.151" v="149" actId="20577"/>
        <pc:sldMkLst>
          <pc:docMk/>
          <pc:sldMk cId="1080470051" sldId="1793"/>
        </pc:sldMkLst>
        <pc:spChg chg="mod">
          <ac:chgData name="Anna Jennings" userId="8ab53ffb-fb1d-4e91-bd8d-4a8442a41acf" providerId="ADAL" clId="{8DDE9459-ACE6-4B84-A0AB-C804709FDA28}" dt="2021-08-12T18:05:17.151" v="149" actId="20577"/>
          <ac:spMkLst>
            <pc:docMk/>
            <pc:sldMk cId="1080470051" sldId="1793"/>
            <ac:spMk id="7" creationId="{CCB5D8D8-D581-4EE7-ACC3-459AEF554089}"/>
          </ac:spMkLst>
        </pc:spChg>
      </pc:sldChg>
      <pc:sldChg chg="del">
        <pc:chgData name="Anna Jennings" userId="8ab53ffb-fb1d-4e91-bd8d-4a8442a41acf" providerId="ADAL" clId="{8DDE9459-ACE6-4B84-A0AB-C804709FDA28}" dt="2021-08-12T18:05:31.481" v="152" actId="47"/>
        <pc:sldMkLst>
          <pc:docMk/>
          <pc:sldMk cId="2913574794" sldId="1810"/>
        </pc:sldMkLst>
      </pc:sldChg>
      <pc:sldChg chg="del">
        <pc:chgData name="Anna Jennings" userId="8ab53ffb-fb1d-4e91-bd8d-4a8442a41acf" providerId="ADAL" clId="{8DDE9459-ACE6-4B84-A0AB-C804709FDA28}" dt="2021-08-12T18:05:23.082" v="150" actId="47"/>
        <pc:sldMkLst>
          <pc:docMk/>
          <pc:sldMk cId="34144582" sldId="1813"/>
        </pc:sldMkLst>
      </pc:sldChg>
      <pc:sldChg chg="modSp mod">
        <pc:chgData name="Anna Jennings" userId="8ab53ffb-fb1d-4e91-bd8d-4a8442a41acf" providerId="ADAL" clId="{8DDE9459-ACE6-4B84-A0AB-C804709FDA28}" dt="2021-08-12T18:06:01.578" v="185" actId="20577"/>
        <pc:sldMkLst>
          <pc:docMk/>
          <pc:sldMk cId="3653607605" sldId="1816"/>
        </pc:sldMkLst>
        <pc:spChg chg="mod">
          <ac:chgData name="Anna Jennings" userId="8ab53ffb-fb1d-4e91-bd8d-4a8442a41acf" providerId="ADAL" clId="{8DDE9459-ACE6-4B84-A0AB-C804709FDA28}" dt="2021-08-12T18:05:57.123" v="182" actId="20577"/>
          <ac:spMkLst>
            <pc:docMk/>
            <pc:sldMk cId="3653607605" sldId="1816"/>
            <ac:spMk id="10" creationId="{73FE153A-8FD7-4F3D-936A-35639B5ED4E2}"/>
          </ac:spMkLst>
        </pc:spChg>
        <pc:spChg chg="mod">
          <ac:chgData name="Anna Jennings" userId="8ab53ffb-fb1d-4e91-bd8d-4a8442a41acf" providerId="ADAL" clId="{8DDE9459-ACE6-4B84-A0AB-C804709FDA28}" dt="2021-08-12T18:06:01.578" v="185" actId="20577"/>
          <ac:spMkLst>
            <pc:docMk/>
            <pc:sldMk cId="3653607605" sldId="1816"/>
            <ac:spMk id="12" creationId="{1C76E8AE-8E0A-46CC-ADEF-211C7FAC9738}"/>
          </ac:spMkLst>
        </pc:spChg>
      </pc:sldChg>
      <pc:sldChg chg="modSp mod">
        <pc:chgData name="Anna Jennings" userId="8ab53ffb-fb1d-4e91-bd8d-4a8442a41acf" providerId="ADAL" clId="{8DDE9459-ACE6-4B84-A0AB-C804709FDA28}" dt="2021-08-12T18:05:44.375" v="176" actId="20577"/>
        <pc:sldMkLst>
          <pc:docMk/>
          <pc:sldMk cId="994960109" sldId="1817"/>
        </pc:sldMkLst>
        <pc:spChg chg="mod">
          <ac:chgData name="Anna Jennings" userId="8ab53ffb-fb1d-4e91-bd8d-4a8442a41acf" providerId="ADAL" clId="{8DDE9459-ACE6-4B84-A0AB-C804709FDA28}" dt="2021-08-12T18:05:44.375" v="176" actId="20577"/>
          <ac:spMkLst>
            <pc:docMk/>
            <pc:sldMk cId="994960109" sldId="1817"/>
            <ac:spMk id="7" creationId="{CCB5D8D8-D581-4EE7-ACC3-459AEF554089}"/>
          </ac:spMkLst>
        </pc:spChg>
      </pc:sldChg>
      <pc:sldChg chg="modSp mod">
        <pc:chgData name="Anna Jennings" userId="8ab53ffb-fb1d-4e91-bd8d-4a8442a41acf" providerId="ADAL" clId="{8DDE9459-ACE6-4B84-A0AB-C804709FDA28}" dt="2021-08-12T18:05:29.303" v="151" actId="1076"/>
        <pc:sldMkLst>
          <pc:docMk/>
          <pc:sldMk cId="62161442" sldId="1827"/>
        </pc:sldMkLst>
        <pc:picChg chg="mod">
          <ac:chgData name="Anna Jennings" userId="8ab53ffb-fb1d-4e91-bd8d-4a8442a41acf" providerId="ADAL" clId="{8DDE9459-ACE6-4B84-A0AB-C804709FDA28}" dt="2021-08-12T18:05:29.303" v="151" actId="1076"/>
          <ac:picMkLst>
            <pc:docMk/>
            <pc:sldMk cId="62161442" sldId="1827"/>
            <ac:picMk id="4" creationId="{8EBBB477-13B7-46D6-99A9-E9A2840A5815}"/>
          </ac:picMkLst>
        </pc:picChg>
      </pc:sldChg>
      <pc:sldChg chg="modSp add mod">
        <pc:chgData name="Anna Jennings" userId="8ab53ffb-fb1d-4e91-bd8d-4a8442a41acf" providerId="ADAL" clId="{8DDE9459-ACE6-4B84-A0AB-C804709FDA28}" dt="2021-08-12T20:13:11.940" v="263" actId="20577"/>
        <pc:sldMkLst>
          <pc:docMk/>
          <pc:sldMk cId="1415557963" sldId="1832"/>
        </pc:sldMkLst>
        <pc:spChg chg="mod">
          <ac:chgData name="Anna Jennings" userId="8ab53ffb-fb1d-4e91-bd8d-4a8442a41acf" providerId="ADAL" clId="{8DDE9459-ACE6-4B84-A0AB-C804709FDA28}" dt="2021-08-12T20:13:11.940" v="263" actId="20577"/>
          <ac:spMkLst>
            <pc:docMk/>
            <pc:sldMk cId="1415557963" sldId="1832"/>
            <ac:spMk id="7" creationId="{CCB5D8D8-D581-4EE7-ACC3-459AEF5540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8/12/2021 1:11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8/12/2021 1:10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8/12/2021 1:10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385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8/12/2021 1:11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u="none" kern="1200">
                <a:solidFill>
                  <a:schemeClr val="tx1"/>
                </a:solidFill>
                <a:effectLst/>
                <a:latin typeface="Segoe UI Light" pitchFamily="34" charset="0"/>
                <a:ea typeface="+mn-ea"/>
                <a:cs typeface="+mn-cs"/>
              </a:rPr>
              <a:t>A video demo is available at the following link: https://youtu.be/UvBBZQcweko</a:t>
            </a:r>
          </a:p>
          <a:p>
            <a:r>
              <a:rPr lang="en-US" sz="882" i="1" u="none" kern="1200">
                <a:solidFill>
                  <a:schemeClr val="tx1"/>
                </a:solidFill>
                <a:effectLst/>
                <a:latin typeface="Segoe UI Light" pitchFamily="34" charset="0"/>
                <a:ea typeface="+mn-ea"/>
                <a:cs typeface="+mn-cs"/>
              </a:rPr>
              <a:t>You may show the video above, or you may use this demo as an example and provide students with a live demo in your personal environment. Please be aware that the video is publicly hosted on YouTube.</a:t>
            </a:r>
            <a:endParaRPr lang="en-US" sz="882" b="0" i="1" u="none" strike="noStrike" kern="1200">
              <a:solidFill>
                <a:schemeClr val="tx1"/>
              </a:solidFill>
              <a:effectLst/>
              <a:latin typeface="Segoe UI Light" pitchFamily="34" charset="0"/>
              <a:ea typeface="+mn-ea"/>
              <a:cs typeface="+mn-cs"/>
            </a:endParaRP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Account and contact records store much of the information that you and your team collect from your </a:t>
            </a:r>
            <a:r>
              <a:rPr lang="en-US" sz="882" b="1" i="0" u="none" strike="noStrike" kern="1200">
                <a:solidFill>
                  <a:schemeClr val="tx1"/>
                </a:solidFill>
                <a:effectLst/>
                <a:latin typeface="Segoe UI Light" pitchFamily="34" charset="0"/>
                <a:ea typeface="+mn-ea"/>
                <a:cs typeface="+mn-cs"/>
              </a:rPr>
              <a:t>customers</a:t>
            </a:r>
            <a:r>
              <a:rPr lang="en-US" sz="882" b="0" i="0" u="none" strike="noStrike" kern="1200">
                <a:solidFill>
                  <a:schemeClr val="tx1"/>
                </a:solidFill>
                <a:effectLst/>
                <a:latin typeface="Segoe UI Light" pitchFamily="34" charset="0"/>
                <a:ea typeface="+mn-ea"/>
                <a:cs typeface="+mn-cs"/>
              </a:rPr>
              <a:t>. You store data about companies you do business with n accounts. Similar to Microsoft Office Outlook or other email programs, you store data about the people you know and work within contacts.</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Usually, an account has more than one contact associated with it, especially when you’re working with a larger company with many departments or locations and you deal with several people to manage the account.</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8/12/2021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23978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kern="1200">
                <a:solidFill>
                  <a:schemeClr val="tx1"/>
                </a:solidFill>
                <a:effectLst/>
                <a:latin typeface="Segoe UI Light" pitchFamily="34" charset="0"/>
                <a:ea typeface="+mn-ea"/>
                <a:cs typeface="+mn-cs"/>
              </a:rPr>
              <a:t>As already covered earlier in this course accounts and contacts are both considered customers in Dynamics 365 for Sales.  They are used to manage the primary data for a company or a person that works within the company.  The data contained in these records may not change often and they provided the broadest context of the companies and people you are working with.</a:t>
            </a:r>
            <a:endParaRPr lang="en-US" sz="800" kern="1200">
              <a:solidFill>
                <a:schemeClr val="tx1"/>
              </a:solidFill>
              <a:effectLst/>
              <a:latin typeface="Segoe UI Light" pitchFamily="34" charset="0"/>
              <a:ea typeface="+mn-ea"/>
              <a:cs typeface="+mn-cs"/>
            </a:endParaRPr>
          </a:p>
          <a:p>
            <a:r>
              <a:rPr lang="en-GB" sz="800" kern="1200">
                <a:solidFill>
                  <a:schemeClr val="tx1"/>
                </a:solidFill>
                <a:effectLst/>
                <a:latin typeface="Segoe UI Light" pitchFamily="34" charset="0"/>
                <a:ea typeface="+mn-ea"/>
                <a:cs typeface="+mn-cs"/>
              </a:rPr>
              <a:t>Account, Contacts and Leads can all be used with Marketing Lists.</a:t>
            </a:r>
            <a:endParaRPr lang="en-US" sz="800" kern="1200">
              <a:solidFill>
                <a:schemeClr val="tx1"/>
              </a:solidFill>
              <a:effectLst/>
              <a:latin typeface="Segoe UI Light" pitchFamily="34" charset="0"/>
              <a:ea typeface="+mn-ea"/>
              <a:cs typeface="+mn-cs"/>
            </a:endParaRPr>
          </a:p>
          <a:p>
            <a:r>
              <a:rPr lang="en-GB" sz="800" kern="1200">
                <a:solidFill>
                  <a:schemeClr val="tx1"/>
                </a:solidFill>
                <a:effectLst/>
                <a:latin typeface="Segoe UI Light" pitchFamily="34" charset="0"/>
                <a:ea typeface="+mn-ea"/>
                <a:cs typeface="+mn-cs"/>
              </a:rPr>
              <a:t>When a lead is qualified, the name information will be used to create a new contact record.  If the company fields have data on the lead, they will auto create as Account record.  If a lead record has a relationship with an existing account or contact, new records are not created.</a:t>
            </a:r>
            <a:endParaRPr lang="en-US" sz="800" kern="1200">
              <a:solidFill>
                <a:schemeClr val="tx1"/>
              </a:solidFill>
              <a:effectLst/>
              <a:latin typeface="Segoe UI Light" pitchFamily="34" charset="0"/>
              <a:ea typeface="+mn-ea"/>
              <a:cs typeface="+mn-cs"/>
            </a:endParaRPr>
          </a:p>
          <a:p>
            <a:r>
              <a:rPr lang="en-GB" sz="800" kern="1200">
                <a:solidFill>
                  <a:schemeClr val="tx1"/>
                </a:solidFill>
                <a:effectLst/>
                <a:latin typeface="Segoe UI Light" pitchFamily="34" charset="0"/>
                <a:ea typeface="+mn-ea"/>
                <a:cs typeface="+mn-cs"/>
              </a:rPr>
              <a:t>Account and contact records store much of the information that you and your team collect from your customers. In a business to business scenario you store data about companies you do business with in accounts and you store data about the people you know and work with in contacts.  In a business to consumer scenario the primary record maybe a contact without an associated account record.  In this situation the account maybe used to represent vendors, suppliers or families as an example.</a:t>
            </a:r>
            <a:endParaRPr lang="en-US" sz="80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8/12/2021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964152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800" kern="1200">
                <a:solidFill>
                  <a:schemeClr val="tx1"/>
                </a:solidFill>
                <a:effectLst/>
                <a:latin typeface="Segoe UI Light" pitchFamily="34" charset="0"/>
                <a:ea typeface="+mn-ea"/>
                <a:cs typeface="+mn-cs"/>
              </a:rPr>
              <a:t>In Dynamics 365 for Sales, you use leads to keep track of business prospects that you haven't yet qualified through your sales process. A lead can be an existing client or someone you've never done business with before, it is the entry to a new potential sale. You might get leads from different sources, such as advertising, networking, or email campaigns.  Leads are great location to triage new customer data added to Dynamics 365.</a:t>
            </a:r>
            <a:endParaRPr lang="en-US" sz="80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8/12/2021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494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kern="1200">
                <a:solidFill>
                  <a:schemeClr val="tx1"/>
                </a:solidFill>
                <a:effectLst/>
                <a:latin typeface="Segoe UI Light" pitchFamily="34" charset="0"/>
                <a:ea typeface="+mn-ea"/>
                <a:cs typeface="+mn-cs"/>
              </a:rPr>
              <a:t>Does your lead have what you're looking for—and vice versa? After you've identified the timeframe, budget, purchase process, and decision makers for the sale, it's time to qualify your lead. Qualifying a lead in the Sales app converts it to an opportunity.</a:t>
            </a:r>
            <a:endParaRPr lang="en-US" sz="800" kern="1200">
              <a:solidFill>
                <a:schemeClr val="tx1"/>
              </a:solidFill>
              <a:effectLst/>
              <a:latin typeface="Segoe UI Light" pitchFamily="34" charset="0"/>
              <a:ea typeface="+mn-ea"/>
              <a:cs typeface="+mn-cs"/>
            </a:endParaRPr>
          </a:p>
          <a:p>
            <a:r>
              <a:rPr lang="en-GB" sz="800" kern="1200">
                <a:solidFill>
                  <a:schemeClr val="tx1"/>
                </a:solidFill>
                <a:effectLst/>
                <a:latin typeface="Segoe UI Light" pitchFamily="34" charset="0"/>
                <a:ea typeface="+mn-ea"/>
                <a:cs typeface="+mn-cs"/>
              </a:rPr>
              <a:t>Ideally, your leads or prospects should have a need that you can provide a solution for and have the budget and influence necessary for making the purchasing decision. In addition, you should be able to provide their solution within the timeframe they need it. </a:t>
            </a:r>
            <a:endParaRPr lang="en-US" sz="800" kern="1200">
              <a:solidFill>
                <a:schemeClr val="tx1"/>
              </a:solidFill>
              <a:effectLst/>
              <a:latin typeface="Segoe UI Light" pitchFamily="34" charset="0"/>
              <a:ea typeface="+mn-ea"/>
              <a:cs typeface="+mn-cs"/>
            </a:endParaRPr>
          </a:p>
          <a:p>
            <a:r>
              <a:rPr lang="en-GB" sz="800" kern="1200">
                <a:solidFill>
                  <a:schemeClr val="tx1"/>
                </a:solidFill>
                <a:effectLst/>
                <a:latin typeface="Segoe UI Light" pitchFamily="34" charset="0"/>
                <a:ea typeface="+mn-ea"/>
                <a:cs typeface="+mn-cs"/>
              </a:rPr>
              <a:t>Active Leads can either be Qualified, Disqualified or Deleted.</a:t>
            </a:r>
            <a:endParaRPr lang="en-US" sz="80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8/12/2021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92858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kern="1200">
                <a:solidFill>
                  <a:schemeClr val="tx1"/>
                </a:solidFill>
                <a:effectLst/>
                <a:latin typeface="Segoe UI Light" pitchFamily="34" charset="0"/>
                <a:ea typeface="+mn-ea"/>
                <a:cs typeface="+mn-cs"/>
              </a:rPr>
              <a:t>A video demo is available at the following link: https://youtu.be/lRlX90s3R6Y</a:t>
            </a:r>
          </a:p>
          <a:p>
            <a:r>
              <a:rPr lang="en-US" sz="882" i="1" kern="1200">
                <a:solidFill>
                  <a:schemeClr val="tx1"/>
                </a:solidFill>
                <a:effectLst/>
                <a:latin typeface="Segoe UI Light" pitchFamily="34" charset="0"/>
                <a:ea typeface="+mn-ea"/>
                <a:cs typeface="+mn-cs"/>
              </a:rPr>
              <a:t>You may show the video above, or you may use this demo as an example and provide students with a live demo in your personal environment. Please be aware that the video is publicly hosted on YouTube.</a:t>
            </a:r>
          </a:p>
          <a:p>
            <a:endParaRPr lang="en-US"/>
          </a:p>
          <a:p>
            <a:r>
              <a:rPr lang="en-US"/>
              <a:t>As already covered, Opportunities are used to manage potential sales.  Opportunities typically have more potential than a lead.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effectLst/>
              </a:rPr>
              <a:t>Users can </a:t>
            </a:r>
            <a:r>
              <a:rPr lang="en-US" b="0" u="none">
                <a:effectLst/>
              </a:rPr>
              <a:t>create opportunities manually or </a:t>
            </a:r>
            <a:r>
              <a:rPr lang="en-US" sz="800"/>
              <a:t>can be converted from a lead or activity. </a:t>
            </a:r>
            <a:r>
              <a:rPr lang="en-US">
                <a:effectLst/>
              </a:rPr>
              <a:t>If your organization uses leads, you'll often convert leads directly into opportunities. In other situations, you might just create a new opportunity for an existing account or contact</a:t>
            </a:r>
            <a:r>
              <a:rPr lang="EN-US">
                <a:effectLst/>
              </a:rPr>
              <a:t>,</a:t>
            </a:r>
            <a:r>
              <a:rPr lang="en-US">
                <a:effectLst/>
              </a:rPr>
              <a:t> or create an opportunity based upon an activity that has just occurred. As is the case system wide, there may also be a need where data records are imported into the system.</a:t>
            </a:r>
            <a:endParaRPr lang="en-US" i="0" baseline="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50"/>
              <a:t>Opportunity</a:t>
            </a:r>
            <a:r>
              <a:rPr lang="en-US" sz="1050" baseline="0"/>
              <a:t> records c</a:t>
            </a:r>
            <a:r>
              <a:rPr lang="en-US" sz="1050"/>
              <a:t>an have a </a:t>
            </a:r>
            <a:r>
              <a:rPr lang="en-US" sz="1050" u="none"/>
              <a:t>status of </a:t>
            </a:r>
            <a:r>
              <a:rPr lang="en-US" sz="1050" b="0" u="none"/>
              <a:t>open, won, or lost. With</a:t>
            </a:r>
            <a:r>
              <a:rPr lang="en-US" sz="800" kern="1200">
                <a:solidFill>
                  <a:schemeClr val="tx1"/>
                </a:solidFill>
                <a:effectLst/>
                <a:latin typeface="Segoe UI Light" pitchFamily="34" charset="0"/>
                <a:ea typeface="+mn-ea"/>
                <a:cs typeface="+mn-cs"/>
              </a:rPr>
              <a:t>in Dynamics 365 for Sales, by default, opportunity records are saved with a status value of</a:t>
            </a:r>
            <a:r>
              <a:rPr lang="EN-US" sz="800" kern="1200">
                <a:solidFill>
                  <a:schemeClr val="tx1"/>
                </a:solidFill>
                <a:effectLst/>
                <a:latin typeface="Segoe UI Light" pitchFamily="34" charset="0"/>
                <a:ea typeface="+mn-ea"/>
                <a:cs typeface="+mn-cs"/>
              </a:rPr>
              <a:t> Open. </a:t>
            </a:r>
            <a:endParaRPr lang="en-US" sz="800" kern="120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a:solidFill>
                  <a:schemeClr val="tx1"/>
                </a:solidFill>
                <a:effectLst/>
                <a:latin typeface="Segoe UI Light" pitchFamily="34" charset="0"/>
                <a:ea typeface="+mn-ea"/>
                <a:cs typeface="+mn-cs"/>
              </a:rPr>
              <a:t>Open opportunities are conventionally used to represent potential sales and will often have sales processes associated with them. In addition,</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they can be modified as necessary.</a:t>
            </a:r>
            <a:r>
              <a:rPr lang="EN-US" sz="800" kern="1200">
                <a:solidFill>
                  <a:schemeClr val="tx1"/>
                </a:solidFill>
                <a:effectLst/>
                <a:latin typeface="Segoe UI Light" pitchFamily="34" charset="0"/>
                <a:ea typeface="+mn-ea"/>
                <a:cs typeface="+mn-cs"/>
              </a:rPr>
              <a:t> </a:t>
            </a:r>
            <a:endParaRPr lang="en-US" sz="800" kern="1200">
              <a:solidFill>
                <a:schemeClr val="tx1"/>
              </a:solidFill>
              <a:effectLst/>
              <a:latin typeface="Segoe UI Light" pitchFamily="34" charset="0"/>
              <a:ea typeface="+mn-ea"/>
              <a:cs typeface="+mn-cs"/>
            </a:endParaRPr>
          </a:p>
          <a:p>
            <a:endParaRPr lang="en-US" sz="1050" b="0"/>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a:solidFill>
                  <a:schemeClr val="tx1"/>
                </a:solidFill>
                <a:effectLst/>
                <a:latin typeface="Segoe UI Light" pitchFamily="34" charset="0"/>
                <a:ea typeface="+mn-ea"/>
                <a:cs typeface="+mn-cs"/>
              </a:rPr>
              <a:t>When an opportunity is marked as</a:t>
            </a:r>
            <a:r>
              <a:rPr lang="EN-US" sz="800" kern="1200">
                <a:solidFill>
                  <a:schemeClr val="tx1"/>
                </a:solidFill>
                <a:effectLst/>
                <a:latin typeface="Segoe UI Light" pitchFamily="34" charset="0"/>
                <a:ea typeface="+mn-ea"/>
                <a:cs typeface="+mn-cs"/>
              </a:rPr>
              <a:t> Won, </a:t>
            </a:r>
            <a:r>
              <a:rPr lang="en-US" sz="800" kern="1200">
                <a:solidFill>
                  <a:schemeClr val="tx1"/>
                </a:solidFill>
                <a:effectLst/>
                <a:latin typeface="Segoe UI Light" pitchFamily="34" charset="0"/>
                <a:ea typeface="+mn-ea"/>
                <a:cs typeface="+mn-cs"/>
              </a:rPr>
              <a:t>this indicates the customer has decided to move forward with the placement of an order or has signed a contract to provide services.</a:t>
            </a:r>
            <a:r>
              <a:rPr lang="EN-US" sz="800" kern="1200">
                <a:solidFill>
                  <a:schemeClr val="tx1"/>
                </a:solidFill>
                <a:effectLst/>
                <a:latin typeface="Segoe UI Light" pitchFamily="34" charset="0"/>
                <a:ea typeface="+mn-ea"/>
                <a:cs typeface="+mn-cs"/>
              </a:rPr>
              <a:t> </a:t>
            </a:r>
            <a:endParaRPr lang="en-US" sz="800" kern="120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a:solidFill>
                  <a:schemeClr val="tx1"/>
                </a:solidFill>
                <a:effectLst/>
                <a:latin typeface="Segoe UI Light" pitchFamily="34" charset="0"/>
                <a:ea typeface="+mn-ea"/>
                <a:cs typeface="+mn-cs"/>
              </a:rPr>
              <a:t>Now, </a:t>
            </a:r>
            <a:r>
              <a:rPr lang="en-US" sz="800" kern="1200">
                <a:solidFill>
                  <a:schemeClr val="tx1"/>
                </a:solidFill>
                <a:latin typeface="Segoe UI Light" pitchFamily="34" charset="0"/>
                <a:ea typeface="+mn-ea"/>
                <a:cs typeface="+mn-cs"/>
              </a:rPr>
              <a:t>the definition of what winning an opportunity means to an organization can be different from one organization to another.  Because of this, it is important to define what it means to ‘win’ an</a:t>
            </a:r>
            <a:r>
              <a:rPr lang="en-US" sz="800" kern="1200" baseline="0">
                <a:solidFill>
                  <a:schemeClr val="tx1"/>
                </a:solidFill>
                <a:latin typeface="Segoe UI Light" pitchFamily="34" charset="0"/>
                <a:ea typeface="+mn-ea"/>
                <a:cs typeface="+mn-cs"/>
              </a:rPr>
              <a:t> opportunity,</a:t>
            </a:r>
            <a:r>
              <a:rPr lang="en-US" sz="800" kern="1200">
                <a:solidFill>
                  <a:schemeClr val="tx1"/>
                </a:solidFill>
                <a:latin typeface="Segoe UI Light" pitchFamily="34" charset="0"/>
                <a:ea typeface="+mn-ea"/>
                <a:cs typeface="+mn-cs"/>
              </a:rPr>
              <a:t> as it helps dictate how they will manage their overall opportunities.</a:t>
            </a:r>
            <a:endParaRPr lang="en-US" sz="800" kern="1200">
              <a:solidFill>
                <a:schemeClr val="tx1"/>
              </a:solidFill>
              <a:effectLst/>
              <a:latin typeface="Segoe UI Light" pitchFamily="34" charset="0"/>
              <a:ea typeface="+mn-ea"/>
              <a:cs typeface="+mn-cs"/>
            </a:endParaRPr>
          </a:p>
          <a:p>
            <a:endParaRPr lang="en-US" sz="1050" b="0" baseline="0"/>
          </a:p>
          <a:p>
            <a:r>
              <a:rPr lang="en-US" sz="1050" b="0" baseline="0"/>
              <a:t>If a record is </a:t>
            </a:r>
            <a:r>
              <a:rPr lang="en-US" sz="1050" b="1" baseline="0"/>
              <a:t>LOST</a:t>
            </a:r>
            <a:r>
              <a:rPr lang="en-US" sz="1000"/>
              <a:t>, the opportunity record can later be </a:t>
            </a:r>
            <a:r>
              <a:rPr lang="en-US" sz="1000" b="1"/>
              <a:t>RE-OPENED </a:t>
            </a:r>
            <a:r>
              <a:rPr lang="en-US" sz="1000" b="0"/>
              <a:t>if need be,</a:t>
            </a:r>
            <a:r>
              <a:rPr lang="en-US" sz="1000" b="0" baseline="0"/>
              <a:t> if the customer changed their mind and wants to continue on with the sale.</a:t>
            </a:r>
            <a:r>
              <a:rPr lang="EN-US" sz="1000" b="0" baseline="0"/>
              <a:t> </a:t>
            </a:r>
            <a:endParaRPr lang="en-US" sz="1000" b="0" baseline="0"/>
          </a:p>
          <a:p>
            <a:endParaRPr lang="en-US" sz="1000" b="0" kern="1200" baseline="0">
              <a:solidFill>
                <a:schemeClr val="tx1"/>
              </a:solidFill>
              <a:effectLst/>
              <a:latin typeface="Segoe UI Light" pitchFamily="34" charset="0"/>
              <a:ea typeface="+mn-ea"/>
              <a:cs typeface="+mn-cs"/>
            </a:endParaRPr>
          </a:p>
          <a:p>
            <a:r>
              <a:rPr lang="en-US" sz="800" u="none" kern="1200">
                <a:solidFill>
                  <a:schemeClr val="tx1"/>
                </a:solidFill>
                <a:effectLst/>
                <a:latin typeface="Segoe UI Light" pitchFamily="34" charset="0"/>
                <a:ea typeface="+mn-ea"/>
                <a:cs typeface="+mn-cs"/>
              </a:rPr>
              <a:t>Opportunity records can be </a:t>
            </a:r>
            <a:r>
              <a:rPr lang="en-US" sz="800" b="1" u="none" kern="1200">
                <a:solidFill>
                  <a:schemeClr val="tx1"/>
                </a:solidFill>
                <a:effectLst/>
                <a:latin typeface="Segoe UI Light" pitchFamily="34" charset="0"/>
                <a:ea typeface="+mn-ea"/>
                <a:cs typeface="+mn-cs"/>
              </a:rPr>
              <a:t>DELETED </a:t>
            </a:r>
            <a:r>
              <a:rPr lang="en-US" sz="800" kern="1200">
                <a:solidFill>
                  <a:schemeClr val="tx1"/>
                </a:solidFill>
                <a:effectLst/>
                <a:latin typeface="Segoe UI Light" pitchFamily="34" charset="0"/>
                <a:ea typeface="+mn-ea"/>
                <a:cs typeface="+mn-cs"/>
              </a:rPr>
              <a:t>by users with sufficient security privileges. However, it is important to realize that deleting an opportunity record also deletes any associated activities and notes. As a general rule, it is better to close opportunities as lost rather than delete them.</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8/12/2021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68489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a:solidFill>
                  <a:schemeClr val="tx1"/>
                </a:solidFill>
                <a:effectLst/>
                <a:latin typeface="Segoe UI Light" pitchFamily="34" charset="0"/>
                <a:ea typeface="+mn-ea"/>
                <a:cs typeface="+mn-cs"/>
              </a:rPr>
              <a:t>Sales processes rarely occur in isolation. Every account, contact, lead, opportunity, and other records related to the sales have an owner, typically a user. However, the processes of qualifying a lead, closing an opportunity, winning a sale, and so on, are often results of a team’s work.</a:t>
            </a:r>
          </a:p>
          <a:p>
            <a:r>
              <a:rPr lang="en-US" sz="800" kern="1200">
                <a:solidFill>
                  <a:schemeClr val="tx1"/>
                </a:solidFill>
                <a:effectLst/>
                <a:latin typeface="Segoe UI Light" pitchFamily="34" charset="0"/>
                <a:ea typeface="+mn-ea"/>
                <a:cs typeface="+mn-cs"/>
              </a:rPr>
              <a:t>For every record in the app it’s helpful to be able to identify people within the organization linked or related to that record. Dynamics 365 for Sales includes some capabilities to relate records using connections. For example, the opportunity entity includes capability to connect the record to the users thus identifying the sales team.</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8/12/2021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216706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kern="1200">
                <a:solidFill>
                  <a:schemeClr val="tx1"/>
                </a:solidFill>
                <a:effectLst/>
                <a:latin typeface="Segoe UI Light" pitchFamily="34" charset="0"/>
                <a:ea typeface="+mn-ea"/>
                <a:cs typeface="+mn-cs"/>
              </a:rPr>
              <a:t>When tracking opportunities, knowledge about competition can be the difference between winning and losing. This knowledge can help the sales team better position their services and products against the competition, thus improving chances of winning. </a:t>
            </a:r>
            <a:endParaRPr lang="en-US" sz="800" kern="1200">
              <a:solidFill>
                <a:schemeClr val="tx1"/>
              </a:solidFill>
              <a:effectLst/>
              <a:latin typeface="Segoe UI Light" pitchFamily="34" charset="0"/>
              <a:ea typeface="+mn-ea"/>
              <a:cs typeface="+mn-cs"/>
            </a:endParaRPr>
          </a:p>
          <a:p>
            <a:r>
              <a:rPr lang="en-GB" sz="800" kern="1200">
                <a:solidFill>
                  <a:schemeClr val="tx1"/>
                </a:solidFill>
                <a:effectLst/>
                <a:latin typeface="Segoe UI Light" pitchFamily="34" charset="0"/>
                <a:ea typeface="+mn-ea"/>
                <a:cs typeface="+mn-cs"/>
              </a:rPr>
              <a:t>Additionally, by using competitor records and either identifying that you are competing against them during the sales process or identifying which one you lost the opportunity to, default reports such as the Competitor Win/Loss report for Dynamics 365 for Sales provide a sales team a great deal of information into which competitors they do well against and which ones they may often lose to. </a:t>
            </a:r>
            <a:endParaRPr lang="en-US" sz="80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8/12/2021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76656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a:solidFill>
                  <a:schemeClr val="tx1"/>
                </a:solidFill>
                <a:latin typeface="Segoe UI Light" pitchFamily="34" charset="0"/>
                <a:ea typeface="+mn-ea"/>
                <a:cs typeface="+mn-cs"/>
              </a:rPr>
              <a:t>Let</a:t>
            </a:r>
            <a:r>
              <a:rPr lang="en-US" sz="800" kern="1200" baseline="0">
                <a:solidFill>
                  <a:schemeClr val="tx1"/>
                </a:solidFill>
                <a:latin typeface="Segoe UI Light" pitchFamily="34" charset="0"/>
                <a:ea typeface="+mn-ea"/>
                <a:cs typeface="+mn-cs"/>
              </a:rPr>
              <a:t>’s </a:t>
            </a:r>
            <a:r>
              <a:rPr lang="en-US" sz="800" kern="1200">
                <a:solidFill>
                  <a:schemeClr val="tx1"/>
                </a:solidFill>
                <a:latin typeface="Segoe UI Light" pitchFamily="34" charset="0"/>
                <a:ea typeface="+mn-ea"/>
                <a:cs typeface="+mn-cs"/>
              </a:rPr>
              <a:t>look at the overall process for marking an opportunity as being won versus marking an opportunity as being lost in more detail.  As we </a:t>
            </a:r>
            <a:r>
              <a:rPr lang="en-US" sz="800">
                <a:effectLst/>
              </a:rPr>
              <a:t>talk more about opportunities, it's important to understand the general flow…</a:t>
            </a:r>
          </a:p>
          <a:p>
            <a:endParaRPr lang="en-US" sz="800">
              <a:effectLst/>
            </a:endParaRPr>
          </a:p>
          <a:p>
            <a:pPr marL="228600" indent="-228600">
              <a:buFont typeface="Arial" panose="020B0604020202020204" pitchFamily="34" charset="0"/>
              <a:buChar char="•"/>
            </a:pPr>
            <a:r>
              <a:rPr lang="en-US" sz="800">
                <a:effectLst/>
              </a:rPr>
              <a:t>We start with an </a:t>
            </a:r>
            <a:r>
              <a:rPr lang="en-US" sz="800" b="1" u="none">
                <a:effectLst/>
              </a:rPr>
              <a:t>open opportunity</a:t>
            </a:r>
            <a:r>
              <a:rPr lang="en-US" sz="800" u="none">
                <a:effectLst/>
              </a:rPr>
              <a:t>. </a:t>
            </a:r>
            <a:r>
              <a:rPr lang="en-US" sz="800">
                <a:effectLst/>
              </a:rPr>
              <a:t>Throughout the conversations we have with our customer, the goal of any opportunity is to at some point either be lost or, better yet, won.  </a:t>
            </a:r>
          </a:p>
          <a:p>
            <a:pPr marL="228600" indent="-228600">
              <a:buFont typeface="Arial" panose="020B0604020202020204" pitchFamily="34" charset="0"/>
              <a:buChar char="•"/>
            </a:pPr>
            <a:r>
              <a:rPr lang="en-US" sz="800">
                <a:effectLst/>
              </a:rPr>
              <a:t>If we mark the opportunity as being</a:t>
            </a:r>
            <a:r>
              <a:rPr lang="en-US" sz="800" u="none">
                <a:effectLst/>
              </a:rPr>
              <a:t> </a:t>
            </a:r>
            <a:r>
              <a:rPr lang="en-US" sz="800" b="1" u="none">
                <a:effectLst/>
              </a:rPr>
              <a:t>LOST</a:t>
            </a:r>
            <a:r>
              <a:rPr lang="en-US" sz="800">
                <a:effectLst/>
              </a:rPr>
              <a:t>, w</a:t>
            </a:r>
            <a:r>
              <a:rPr lang="en-US" sz="800" kern="1200">
                <a:solidFill>
                  <a:schemeClr val="tx1"/>
                </a:solidFill>
                <a:latin typeface="Segoe UI Light" pitchFamily="34" charset="0"/>
                <a:ea typeface="+mn-ea"/>
                <a:cs typeface="+mn-cs"/>
              </a:rPr>
              <a:t>e have the option to identify which competitor lost the opportunity to, as well as the date that it was lost.  Also, if we happen to know the overall value of the lost opportunity, we can indicate it as well. </a:t>
            </a:r>
            <a:endParaRPr lang="en-US" sz="800">
              <a:effectLst/>
            </a:endParaRPr>
          </a:p>
          <a:p>
            <a:pPr marL="228600" indent="-228600">
              <a:buFont typeface="Arial" panose="020B0604020202020204" pitchFamily="34" charset="0"/>
              <a:buChar char="•"/>
            </a:pPr>
            <a:r>
              <a:rPr lang="en-US" sz="800" kern="1200">
                <a:solidFill>
                  <a:schemeClr val="tx1"/>
                </a:solidFill>
                <a:latin typeface="Segoe UI Light" pitchFamily="34" charset="0"/>
                <a:ea typeface="+mn-ea"/>
                <a:cs typeface="+mn-cs"/>
              </a:rPr>
              <a:t>When an opportunity is marked as lost, a special kind of activity record is created.</a:t>
            </a:r>
            <a:r>
              <a:rPr lang="en-US" sz="800">
                <a:effectLst/>
              </a:rPr>
              <a:t> It is called a </a:t>
            </a:r>
            <a:r>
              <a:rPr lang="en-US" sz="800" b="1" u="none">
                <a:effectLst/>
              </a:rPr>
              <a:t>Closed Opportunity Resolution Activity</a:t>
            </a:r>
            <a:r>
              <a:rPr lang="en-US" sz="800">
                <a:effectLst/>
              </a:rPr>
              <a:t>. This means </a:t>
            </a:r>
            <a:r>
              <a:rPr lang="en-US" sz="800" kern="1200">
                <a:solidFill>
                  <a:schemeClr val="tx1"/>
                </a:solidFill>
                <a:latin typeface="Segoe UI Light" pitchFamily="34" charset="0"/>
                <a:ea typeface="+mn-ea"/>
                <a:cs typeface="+mn-cs"/>
              </a:rPr>
              <a:t>every time you mark an activity as being lost, this resolution activity is auto generated. In the Resolution Activity, the information about the competitor you lost it to, the amount, and the date that it was lost are documented.</a:t>
            </a:r>
            <a:r>
              <a:rPr lang="en-US" sz="800">
                <a:effectLst/>
              </a:rPr>
              <a:t> </a:t>
            </a:r>
          </a:p>
          <a:p>
            <a:pPr marL="228600" indent="-228600">
              <a:buFont typeface="Arial" panose="020B0604020202020204" pitchFamily="34" charset="0"/>
              <a:buChar char="•"/>
            </a:pPr>
            <a:r>
              <a:rPr lang="en-US" sz="800">
                <a:effectLst/>
              </a:rPr>
              <a:t>When we mark an opportunity as being </a:t>
            </a:r>
            <a:r>
              <a:rPr lang="en-US" sz="800" b="1" u="none">
                <a:effectLst/>
              </a:rPr>
              <a:t>WON</a:t>
            </a:r>
            <a:r>
              <a:rPr lang="en-US" sz="800">
                <a:effectLst/>
              </a:rPr>
              <a:t>, </a:t>
            </a:r>
            <a:r>
              <a:rPr lang="en-US" sz="800" kern="1200">
                <a:solidFill>
                  <a:schemeClr val="tx1"/>
                </a:solidFill>
                <a:latin typeface="Segoe UI Light" pitchFamily="34" charset="0"/>
                <a:ea typeface="+mn-ea"/>
                <a:cs typeface="+mn-cs"/>
              </a:rPr>
              <a:t>not only are we prompted with</a:t>
            </a:r>
            <a:r>
              <a:rPr lang="en-US" sz="800" kern="1200" baseline="0">
                <a:solidFill>
                  <a:schemeClr val="tx1"/>
                </a:solidFill>
                <a:latin typeface="Segoe UI Light" pitchFamily="34" charset="0"/>
                <a:ea typeface="+mn-ea"/>
                <a:cs typeface="+mn-cs"/>
              </a:rPr>
              <a:t> asking</a:t>
            </a:r>
            <a:r>
              <a:rPr lang="en-US" sz="800" kern="1200">
                <a:solidFill>
                  <a:schemeClr val="tx1"/>
                </a:solidFill>
                <a:latin typeface="Segoe UI Light" pitchFamily="34" charset="0"/>
                <a:ea typeface="+mn-ea"/>
                <a:cs typeface="+mn-cs"/>
              </a:rPr>
              <a:t> how much revenue did this mean to the business, but the date that it was won can also be indicated. </a:t>
            </a:r>
            <a:endParaRPr lang="en-US" sz="800">
              <a:effectLst/>
            </a:endParaRPr>
          </a:p>
          <a:p>
            <a:pPr marL="228600" indent="-228600">
              <a:buFont typeface="Arial" panose="020B0604020202020204" pitchFamily="34" charset="0"/>
              <a:buChar char="•"/>
            </a:pPr>
            <a:r>
              <a:rPr lang="en-US" sz="800" kern="1200">
                <a:solidFill>
                  <a:schemeClr val="tx1"/>
                </a:solidFill>
                <a:latin typeface="Segoe UI Light" pitchFamily="34" charset="0"/>
                <a:ea typeface="+mn-ea"/>
                <a:cs typeface="+mn-cs"/>
              </a:rPr>
              <a:t>Like a lost opportunity, when an opportunity is marked as won,</a:t>
            </a:r>
            <a:r>
              <a:rPr lang="en-US" sz="800">
                <a:effectLst/>
              </a:rPr>
              <a:t> we have a </a:t>
            </a:r>
            <a:r>
              <a:rPr lang="en-US" sz="800" b="1" u="none">
                <a:effectLst/>
              </a:rPr>
              <a:t>Closed Opportunity Resolution Activity </a:t>
            </a:r>
            <a:r>
              <a:rPr lang="en-US" sz="800">
                <a:effectLst/>
              </a:rPr>
              <a:t>that</a:t>
            </a:r>
            <a:r>
              <a:rPr lang="en-US" sz="800" baseline="0">
                <a:effectLst/>
              </a:rPr>
              <a:t> i</a:t>
            </a:r>
            <a:r>
              <a:rPr lang="en-US" sz="800">
                <a:effectLst/>
              </a:rPr>
              <a:t>s created. Again, </a:t>
            </a:r>
            <a:r>
              <a:rPr lang="en-US" sz="800" kern="1200">
                <a:solidFill>
                  <a:schemeClr val="tx1"/>
                </a:solidFill>
                <a:latin typeface="Segoe UI Light" pitchFamily="34" charset="0"/>
                <a:ea typeface="+mn-ea"/>
                <a:cs typeface="+mn-cs"/>
              </a:rPr>
              <a:t>in this resolution activity contains information about the total value of the opportunity as well as the date that it was closed.</a:t>
            </a:r>
          </a:p>
          <a:p>
            <a:pPr marL="228600" indent="-228600">
              <a:buFont typeface="+mj-lt"/>
              <a:buAutoNum type="arabicParenR"/>
            </a:pPr>
            <a:endParaRPr lang="en-US" sz="800" kern="1200">
              <a:solidFill>
                <a:schemeClr val="tx1"/>
              </a:solidFill>
              <a:effectLst/>
              <a:latin typeface="Segoe UI Light" pitchFamily="34" charset="0"/>
              <a:ea typeface="+mn-ea"/>
              <a:cs typeface="+mn-cs"/>
            </a:endParaRPr>
          </a:p>
          <a:p>
            <a:pPr marL="0" indent="0">
              <a:buFont typeface="+mj-lt"/>
              <a:buNone/>
            </a:pPr>
            <a:r>
              <a:rPr lang="en-US" sz="800">
                <a:effectLst/>
              </a:rPr>
              <a:t>With</a:t>
            </a:r>
            <a:r>
              <a:rPr lang="en-US" sz="800" baseline="0">
                <a:effectLst/>
              </a:rPr>
              <a:t> either status, Won or Lost, there will always be a Close Opportunity Resolution Activity created to show the interactions with the record.</a:t>
            </a:r>
            <a:endParaRPr lang="en-GB" sz="800" kern="1200">
              <a:solidFill>
                <a:schemeClr val="tx1"/>
              </a:solidFill>
              <a:effectLst/>
              <a:latin typeface="Segoe UI Light" pitchFamily="34" charset="0"/>
              <a:ea typeface="+mn-ea"/>
              <a:cs typeface="+mn-cs"/>
            </a:endParaRPr>
          </a:p>
          <a:p>
            <a:endParaRPr lang="en-GB" sz="800" kern="1200">
              <a:solidFill>
                <a:schemeClr val="tx1"/>
              </a:solidFill>
              <a:effectLst/>
              <a:latin typeface="Segoe UI Light" pitchFamily="34" charset="0"/>
              <a:ea typeface="+mn-ea"/>
              <a:cs typeface="+mn-cs"/>
            </a:endParaRPr>
          </a:p>
          <a:p>
            <a:r>
              <a:rPr lang="en-GB" sz="800" kern="1200">
                <a:solidFill>
                  <a:schemeClr val="tx1"/>
                </a:solidFill>
                <a:effectLst/>
                <a:latin typeface="Segoe UI Light" pitchFamily="34" charset="0"/>
                <a:ea typeface="+mn-ea"/>
                <a:cs typeface="+mn-cs"/>
              </a:rPr>
              <a:t>One of the more common things that are done with sales opportunities is making sure that the right salesperson, or team of people, are working on the sales opportunity. That process is called assigning opportunities, or ‘Record Ownership’. </a:t>
            </a:r>
            <a:endParaRPr lang="en-US" sz="800" kern="1200">
              <a:solidFill>
                <a:schemeClr val="tx1"/>
              </a:solidFill>
              <a:effectLst/>
              <a:latin typeface="Segoe UI Light" pitchFamily="34" charset="0"/>
              <a:ea typeface="+mn-ea"/>
              <a:cs typeface="+mn-cs"/>
            </a:endParaRPr>
          </a:p>
          <a:p>
            <a:r>
              <a:rPr lang="en-GB" sz="800" kern="1200">
                <a:solidFill>
                  <a:schemeClr val="tx1"/>
                </a:solidFill>
                <a:effectLst/>
                <a:latin typeface="Segoe UI Light" pitchFamily="34" charset="0"/>
                <a:ea typeface="+mn-ea"/>
                <a:cs typeface="+mn-cs"/>
              </a:rPr>
              <a:t>Assigning indicates who is ‘responsible’ for the management of the opportunity. This could be a primary salesperson, or it could be a sales team.</a:t>
            </a:r>
          </a:p>
          <a:p>
            <a:endParaRPr lang="en-US" sz="800" kern="1200">
              <a:solidFill>
                <a:schemeClr val="tx1"/>
              </a:solidFill>
              <a:effectLst/>
              <a:latin typeface="Segoe UI Light" pitchFamily="34" charset="0"/>
              <a:ea typeface="+mn-ea"/>
              <a:cs typeface="+mn-cs"/>
            </a:endParaRPr>
          </a:p>
          <a:p>
            <a:r>
              <a:rPr lang="en-GB" sz="800" kern="1200">
                <a:solidFill>
                  <a:schemeClr val="tx1"/>
                </a:solidFill>
                <a:effectLst/>
                <a:latin typeface="Segoe UI Light" pitchFamily="34" charset="0"/>
                <a:ea typeface="+mn-ea"/>
                <a:cs typeface="+mn-cs"/>
              </a:rPr>
              <a:t>By default, when it is created, an opportunity has an owner associated with it. Sometimes though, the owner may need to be changed to another user. For example, if a sales representative has left the organization, their opportunities must be reassigned to another user, or team. For Opportunities, there are can be two possible owners of the record: an individual or a team.</a:t>
            </a:r>
            <a:endParaRPr lang="en-US" sz="80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8/12/2021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508116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19BA2105-6190-4AAC-A3BC-539B574EF13B}"/>
              </a:ext>
              <a:ext uri="{C183D7F6-B498-43B3-948B-1728B52AA6E4}">
                <adec:decorative xmlns:adec="http://schemas.microsoft.com/office/drawing/2017/decorative" val="1"/>
              </a:ext>
            </a:extLst>
          </p:cNvPr>
          <p:cNvCxnSpPr>
            <a:cxnSpLocks/>
          </p:cNvCxnSpPr>
          <p:nvPr userDrawn="1"/>
        </p:nvCxnSpPr>
        <p:spPr>
          <a:xfrm>
            <a:off x="1" y="3578405"/>
            <a:ext cx="12192000" cy="0"/>
          </a:xfrm>
          <a:prstGeom prst="line">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Arc 3">
            <a:extLst>
              <a:ext uri="{FF2B5EF4-FFF2-40B4-BE49-F238E27FC236}">
                <a16:creationId xmlns:a16="http://schemas.microsoft.com/office/drawing/2014/main" id="{7B826E00-4539-4D8C-8D40-819BF35DDBDF}"/>
              </a:ext>
              <a:ext uri="{C183D7F6-B498-43B3-948B-1728B52AA6E4}">
                <adec:decorative xmlns:adec="http://schemas.microsoft.com/office/drawing/2017/decorative" val="1"/>
              </a:ext>
            </a:extLst>
          </p:cNvPr>
          <p:cNvSpPr/>
          <p:nvPr userDrawn="1"/>
        </p:nvSpPr>
        <p:spPr bwMode="auto">
          <a:xfrm>
            <a:off x="455995" y="2357499"/>
            <a:ext cx="2620012" cy="2620012"/>
          </a:xfrm>
          <a:prstGeom prst="arc">
            <a:avLst>
              <a:gd name="adj1" fmla="val 11007060"/>
              <a:gd name="adj2" fmla="val 21393524"/>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FF7CBA59-1E06-489C-80B5-229553356236}"/>
              </a:ext>
              <a:ext uri="{C183D7F6-B498-43B3-948B-1728B52AA6E4}">
                <adec:decorative xmlns:adec="http://schemas.microsoft.com/office/drawing/2017/decorative" val="1"/>
              </a:ext>
            </a:extLst>
          </p:cNvPr>
          <p:cNvSpPr/>
          <p:nvPr userDrawn="1"/>
        </p:nvSpPr>
        <p:spPr bwMode="auto">
          <a:xfrm>
            <a:off x="594453"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000">
              <a:solidFill>
                <a:schemeClr val="tx1"/>
              </a:solidFill>
              <a:latin typeface="+mj-lt"/>
            </a:endParaRPr>
          </a:p>
        </p:txBody>
      </p:sp>
      <p:sp>
        <p:nvSpPr>
          <p:cNvPr id="6" name="Arc 5">
            <a:extLst>
              <a:ext uri="{FF2B5EF4-FFF2-40B4-BE49-F238E27FC236}">
                <a16:creationId xmlns:a16="http://schemas.microsoft.com/office/drawing/2014/main" id="{77C8D528-0FE3-4182-AA44-A2FEFB883615}"/>
              </a:ext>
              <a:ext uri="{C183D7F6-B498-43B3-948B-1728B52AA6E4}">
                <adec:decorative xmlns:adec="http://schemas.microsoft.com/office/drawing/2017/decorative" val="1"/>
              </a:ext>
            </a:extLst>
          </p:cNvPr>
          <p:cNvSpPr/>
          <p:nvPr userDrawn="1"/>
        </p:nvSpPr>
        <p:spPr bwMode="auto">
          <a:xfrm>
            <a:off x="3351480" y="2357499"/>
            <a:ext cx="2620012" cy="2620012"/>
          </a:xfrm>
          <a:prstGeom prst="arc">
            <a:avLst>
              <a:gd name="adj1" fmla="val 11001177"/>
              <a:gd name="adj2" fmla="val 21393068"/>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297122BF-364A-46A3-9256-76EC8418AC69}"/>
              </a:ext>
              <a:ext uri="{C183D7F6-B498-43B3-948B-1728B52AA6E4}">
                <adec:decorative xmlns:adec="http://schemas.microsoft.com/office/drawing/2017/decorative" val="1"/>
              </a:ext>
            </a:extLst>
          </p:cNvPr>
          <p:cNvSpPr/>
          <p:nvPr userDrawn="1"/>
        </p:nvSpPr>
        <p:spPr bwMode="auto">
          <a:xfrm>
            <a:off x="3493840"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
        <p:nvSpPr>
          <p:cNvPr id="8" name="Arc 7">
            <a:extLst>
              <a:ext uri="{FF2B5EF4-FFF2-40B4-BE49-F238E27FC236}">
                <a16:creationId xmlns:a16="http://schemas.microsoft.com/office/drawing/2014/main" id="{C9449B7F-0CC0-4A2C-9987-EBBF3AABF495}"/>
              </a:ext>
              <a:ext uri="{C183D7F6-B498-43B3-948B-1728B52AA6E4}">
                <adec:decorative xmlns:adec="http://schemas.microsoft.com/office/drawing/2017/decorative" val="1"/>
              </a:ext>
            </a:extLst>
          </p:cNvPr>
          <p:cNvSpPr/>
          <p:nvPr userDrawn="1"/>
        </p:nvSpPr>
        <p:spPr bwMode="auto">
          <a:xfrm>
            <a:off x="6246965" y="2357499"/>
            <a:ext cx="2620012" cy="2620012"/>
          </a:xfrm>
          <a:prstGeom prst="arc">
            <a:avLst>
              <a:gd name="adj1" fmla="val 10999415"/>
              <a:gd name="adj2" fmla="val 21399177"/>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1E60920E-D2FF-4BA7-8508-1CE11C9A6EFD}"/>
              </a:ext>
              <a:ext uri="{C183D7F6-B498-43B3-948B-1728B52AA6E4}">
                <adec:decorative xmlns:adec="http://schemas.microsoft.com/office/drawing/2017/decorative" val="1"/>
              </a:ext>
            </a:extLst>
          </p:cNvPr>
          <p:cNvSpPr/>
          <p:nvPr userDrawn="1"/>
        </p:nvSpPr>
        <p:spPr bwMode="auto">
          <a:xfrm>
            <a:off x="6393227"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
        <p:nvSpPr>
          <p:cNvPr id="10" name="Arc 9">
            <a:extLst>
              <a:ext uri="{FF2B5EF4-FFF2-40B4-BE49-F238E27FC236}">
                <a16:creationId xmlns:a16="http://schemas.microsoft.com/office/drawing/2014/main" id="{4EA5E634-7A4C-42E5-A9EF-BC834A0DD4BE}"/>
              </a:ext>
              <a:ext uri="{C183D7F6-B498-43B3-948B-1728B52AA6E4}">
                <adec:decorative xmlns:adec="http://schemas.microsoft.com/office/drawing/2017/decorative" val="1"/>
              </a:ext>
            </a:extLst>
          </p:cNvPr>
          <p:cNvSpPr/>
          <p:nvPr userDrawn="1"/>
        </p:nvSpPr>
        <p:spPr bwMode="auto">
          <a:xfrm>
            <a:off x="9142452" y="2357499"/>
            <a:ext cx="2620012" cy="2620012"/>
          </a:xfrm>
          <a:prstGeom prst="arc">
            <a:avLst>
              <a:gd name="adj1" fmla="val 11007909"/>
              <a:gd name="adj2" fmla="val 21392185"/>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411BCB16-E601-4E3E-8E95-9FC45C1F9AB4}"/>
              </a:ext>
              <a:ext uri="{C183D7F6-B498-43B3-948B-1728B52AA6E4}">
                <adec:decorative xmlns:adec="http://schemas.microsoft.com/office/drawing/2017/decorative" val="1"/>
              </a:ext>
            </a:extLst>
          </p:cNvPr>
          <p:cNvSpPr/>
          <p:nvPr userDrawn="1"/>
        </p:nvSpPr>
        <p:spPr bwMode="auto">
          <a:xfrm>
            <a:off x="9292614"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Tree>
    <p:extLst>
      <p:ext uri="{BB962C8B-B14F-4D97-AF65-F5344CB8AC3E}">
        <p14:creationId xmlns:p14="http://schemas.microsoft.com/office/powerpoint/2010/main" val="3067627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sp>
        <p:nvSpPr>
          <p:cNvPr id="15" name="Rectangle 14">
            <a:extLst>
              <a:ext uri="{FF2B5EF4-FFF2-40B4-BE49-F238E27FC236}">
                <a16:creationId xmlns:a16="http://schemas.microsoft.com/office/drawing/2014/main" id="{46293142-EA7F-4033-9354-3F0B2A559727}"/>
              </a:ext>
            </a:extLst>
          </p:cNvPr>
          <p:cNvSpPr/>
          <p:nvPr userDrawn="1"/>
        </p:nvSpPr>
        <p:spPr bwMode="auto">
          <a:xfrm>
            <a:off x="4310459"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sp>
        <p:nvSpPr>
          <p:cNvPr id="20" name="Rectangle 19">
            <a:extLst>
              <a:ext uri="{FF2B5EF4-FFF2-40B4-BE49-F238E27FC236}">
                <a16:creationId xmlns:a16="http://schemas.microsoft.com/office/drawing/2014/main" id="{4862C5E5-DC5F-4879-8F65-425C054B79C9}"/>
              </a:ext>
            </a:extLst>
          </p:cNvPr>
          <p:cNvSpPr/>
          <p:nvPr userDrawn="1"/>
        </p:nvSpPr>
        <p:spPr bwMode="auto">
          <a:xfrm>
            <a:off x="8032655"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grpSp>
        <p:nvGrpSpPr>
          <p:cNvPr id="11" name="Group 10">
            <a:extLst>
              <a:ext uri="{FF2B5EF4-FFF2-40B4-BE49-F238E27FC236}">
                <a16:creationId xmlns:a16="http://schemas.microsoft.com/office/drawing/2014/main" id="{971AE2C5-3D9A-4185-B174-E33B3E173A1A}"/>
              </a:ext>
              <a:ext uri="{C183D7F6-B498-43B3-948B-1728B52AA6E4}">
                <adec:decorative xmlns:adec="http://schemas.microsoft.com/office/drawing/2017/decorative" val="1"/>
              </a:ext>
            </a:extLst>
          </p:cNvPr>
          <p:cNvGrpSpPr/>
          <p:nvPr userDrawn="1"/>
        </p:nvGrpSpPr>
        <p:grpSpPr>
          <a:xfrm>
            <a:off x="759695" y="2058384"/>
            <a:ext cx="777240" cy="777240"/>
            <a:chOff x="3615992" y="453692"/>
            <a:chExt cx="731520" cy="731520"/>
          </a:xfrm>
          <a:solidFill>
            <a:schemeClr val="bg1"/>
          </a:solidFill>
        </p:grpSpPr>
        <p:sp>
          <p:nvSpPr>
            <p:cNvPr id="12" name="Oval 11">
              <a:extLst>
                <a:ext uri="{FF2B5EF4-FFF2-40B4-BE49-F238E27FC236}">
                  <a16:creationId xmlns:a16="http://schemas.microsoft.com/office/drawing/2014/main" id="{3648D0FD-68EA-4BE1-8AD0-0FD7FDD9AAAD}"/>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A9E0669-154C-4181-BA3C-91210D993948}"/>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CA146D-5BCF-4AEB-9B4E-3A976B1C0012}"/>
              </a:ext>
              <a:ext uri="{C183D7F6-B498-43B3-948B-1728B52AA6E4}">
                <adec:decorative xmlns:adec="http://schemas.microsoft.com/office/drawing/2017/decorative" val="1"/>
              </a:ext>
            </a:extLst>
          </p:cNvPr>
          <p:cNvGrpSpPr/>
          <p:nvPr userDrawn="1"/>
        </p:nvGrpSpPr>
        <p:grpSpPr>
          <a:xfrm>
            <a:off x="4481890" y="2058384"/>
            <a:ext cx="777240" cy="777240"/>
            <a:chOff x="3615992" y="453692"/>
            <a:chExt cx="731520" cy="731520"/>
          </a:xfrm>
          <a:solidFill>
            <a:schemeClr val="bg1"/>
          </a:solidFill>
        </p:grpSpPr>
        <p:sp>
          <p:nvSpPr>
            <p:cNvPr id="17" name="Oval 16">
              <a:extLst>
                <a:ext uri="{FF2B5EF4-FFF2-40B4-BE49-F238E27FC236}">
                  <a16:creationId xmlns:a16="http://schemas.microsoft.com/office/drawing/2014/main" id="{E6BB8356-54C1-4643-8AA2-64596131ADC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3C4BEC56-DA55-468C-A329-620C32B3B110}"/>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85ADC63A-5E71-401C-A585-C7F157D24030}"/>
              </a:ext>
              <a:ext uri="{C183D7F6-B498-43B3-948B-1728B52AA6E4}">
                <adec:decorative xmlns:adec="http://schemas.microsoft.com/office/drawing/2017/decorative" val="1"/>
              </a:ext>
            </a:extLst>
          </p:cNvPr>
          <p:cNvGrpSpPr/>
          <p:nvPr userDrawn="1"/>
        </p:nvGrpSpPr>
        <p:grpSpPr>
          <a:xfrm>
            <a:off x="8204086" y="2058384"/>
            <a:ext cx="777240" cy="777240"/>
            <a:chOff x="3615992" y="453692"/>
            <a:chExt cx="731520" cy="731520"/>
          </a:xfrm>
          <a:solidFill>
            <a:schemeClr val="bg1"/>
          </a:solidFill>
        </p:grpSpPr>
        <p:sp>
          <p:nvSpPr>
            <p:cNvPr id="22" name="Oval 21">
              <a:extLst>
                <a:ext uri="{FF2B5EF4-FFF2-40B4-BE49-F238E27FC236}">
                  <a16:creationId xmlns:a16="http://schemas.microsoft.com/office/drawing/2014/main" id="{2F84D6A2-0249-4358-87D8-46D2A89FFF6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64199FDD-0FD8-4720-85CA-ECFFA7124C1B}"/>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22934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7431"/>
            <a:ext cx="2453685" cy="403137"/>
          </a:xfr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26821995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07401"/>
            <a:ext cx="8892608" cy="443198"/>
          </a:xfrm>
          <a:noFill/>
        </p:spPr>
        <p:txBody>
          <a:bodyPr wrap="square" lIns="0" tIns="0" rIns="0" bIns="0" anchor="ctr"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4853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2716" y="3227431"/>
            <a:ext cx="2690830"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128652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6CF1A4-15C0-4CD4-BB2A-1AE003F0C59B}"/>
              </a:ext>
            </a:extLst>
          </p:cNvPr>
          <p:cNvPicPr>
            <a:picLocks noChangeAspect="1"/>
          </p:cNvPicPr>
          <p:nvPr userDrawn="1"/>
        </p:nvPicPr>
        <p:blipFill rotWithShape="1">
          <a:blip r:embed="rId3"/>
          <a:srcRect l="17847" t="3883" r="5665" b="3883"/>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pic>
        <p:nvPicPr>
          <p:cNvPr id="4" name="Picture 3" descr="Microsoft Dynamics 365 logo">
            <a:extLst>
              <a:ext uri="{FF2B5EF4-FFF2-40B4-BE49-F238E27FC236}">
                <a16:creationId xmlns:a16="http://schemas.microsoft.com/office/drawing/2014/main" id="{A4F019A0-D1A3-4E90-BE72-0BEA5623FCC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965" r:id="rId18"/>
    <p:sldLayoutId id="2147484966" r:id="rId19"/>
    <p:sldLayoutId id="2147484964" r:id="rId20"/>
    <p:sldLayoutId id="2147484968" r:id="rId21"/>
    <p:sldLayoutId id="2147484967" r:id="rId22"/>
    <p:sldLayoutId id="2147484603" r:id="rId23"/>
    <p:sldLayoutId id="2147484935" r:id="rId24"/>
    <p:sldLayoutId id="2147484936" r:id="rId25"/>
    <p:sldLayoutId id="2147484937" r:id="rId26"/>
    <p:sldLayoutId id="2147484833" r:id="rId27"/>
    <p:sldLayoutId id="2147484834" r:id="rId28"/>
    <p:sldLayoutId id="2147484835" r:id="rId29"/>
    <p:sldLayoutId id="2147484922" r:id="rId30"/>
    <p:sldLayoutId id="2147484923" r:id="rId31"/>
    <p:sldLayoutId id="2147484924" r:id="rId32"/>
    <p:sldLayoutId id="2147484839" r:id="rId33"/>
    <p:sldLayoutId id="2147484840" r:id="rId34"/>
    <p:sldLayoutId id="2147484841" r:id="rId35"/>
    <p:sldLayoutId id="2147484842" r:id="rId36"/>
    <p:sldLayoutId id="2147484843" r:id="rId37"/>
    <p:sldLayoutId id="2147484931" r:id="rId38"/>
    <p:sldLayoutId id="2147484787" r:id="rId39"/>
    <p:sldLayoutId id="2147484249" r:id="rId40"/>
    <p:sldLayoutId id="2147484640" r:id="rId41"/>
    <p:sldLayoutId id="2147484584" r:id="rId42"/>
    <p:sldLayoutId id="2147484583" r:id="rId43"/>
    <p:sldLayoutId id="2147484671" r:id="rId44"/>
    <p:sldLayoutId id="2147484673" r:id="rId45"/>
    <p:sldLayoutId id="2147484585" r:id="rId46"/>
    <p:sldLayoutId id="2147484299" r:id="rId47"/>
    <p:sldLayoutId id="214748426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6.emf"/><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cid:image001.png@01D48725.1197D59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923" y="2139114"/>
            <a:ext cx="4479036" cy="2215991"/>
          </a:xfrm>
        </p:spPr>
        <p:txBody>
          <a:bodyPr/>
          <a:lstStyle/>
          <a:p>
            <a:r>
              <a:rPr lang="en-US" dirty="0"/>
              <a:t>Module 2:</a:t>
            </a:r>
            <a:br>
              <a:rPr lang="en-US" dirty="0"/>
            </a:br>
            <a:r>
              <a:rPr lang="en-US" dirty="0"/>
              <a:t>Manage leads and opportunities in Dynamics 365 Sales</a:t>
            </a:r>
          </a:p>
        </p:txBody>
      </p:sp>
    </p:spTree>
    <p:extLst>
      <p:ext uri="{BB962C8B-B14F-4D97-AF65-F5344CB8AC3E}">
        <p14:creationId xmlns:p14="http://schemas.microsoft.com/office/powerpoint/2010/main" val="306266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FDB4-A243-44C1-8AA4-F20BBF618CAD}"/>
              </a:ext>
            </a:extLst>
          </p:cNvPr>
          <p:cNvSpPr>
            <a:spLocks noGrp="1"/>
          </p:cNvSpPr>
          <p:nvPr>
            <p:ph type="title"/>
          </p:nvPr>
        </p:nvSpPr>
        <p:spPr/>
        <p:txBody>
          <a:bodyPr/>
          <a:lstStyle/>
          <a:p>
            <a:r>
              <a:rPr lang="en-US" dirty="0"/>
              <a:t>Lead management lifecycle</a:t>
            </a:r>
          </a:p>
        </p:txBody>
      </p:sp>
      <p:pic>
        <p:nvPicPr>
          <p:cNvPr id="4" name="Picture 3" descr="Diagram&#10;&#10;Description automatically generated">
            <a:extLst>
              <a:ext uri="{FF2B5EF4-FFF2-40B4-BE49-F238E27FC236}">
                <a16:creationId xmlns:a16="http://schemas.microsoft.com/office/drawing/2014/main" id="{3F6465EA-6B13-4158-967D-3126B6A059F4}"/>
              </a:ext>
            </a:extLst>
          </p:cNvPr>
          <p:cNvPicPr>
            <a:picLocks noChangeAspect="1"/>
          </p:cNvPicPr>
          <p:nvPr/>
        </p:nvPicPr>
        <p:blipFill rotWithShape="1">
          <a:blip r:embed="rId2"/>
          <a:srcRect l="2930" t="13024" r="1553" b="1844"/>
          <a:stretch/>
        </p:blipFill>
        <p:spPr>
          <a:xfrm>
            <a:off x="2033848" y="1138543"/>
            <a:ext cx="8201890" cy="5084918"/>
          </a:xfrm>
          <a:prstGeom prst="rect">
            <a:avLst/>
          </a:prstGeom>
        </p:spPr>
      </p:pic>
    </p:spTree>
    <p:extLst>
      <p:ext uri="{BB962C8B-B14F-4D97-AF65-F5344CB8AC3E}">
        <p14:creationId xmlns:p14="http://schemas.microsoft.com/office/powerpoint/2010/main" val="26653569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1DD3-2F7D-45D9-903A-815E4588A2C2}"/>
              </a:ext>
            </a:extLst>
          </p:cNvPr>
          <p:cNvSpPr>
            <a:spLocks noGrp="1"/>
          </p:cNvSpPr>
          <p:nvPr>
            <p:ph type="title"/>
          </p:nvPr>
        </p:nvSpPr>
        <p:spPr/>
        <p:txBody>
          <a:bodyPr/>
          <a:lstStyle/>
          <a:p>
            <a:r>
              <a:rPr lang="en-US" dirty="0"/>
              <a:t>Qualify leads</a:t>
            </a:r>
          </a:p>
        </p:txBody>
      </p:sp>
      <p:sp>
        <p:nvSpPr>
          <p:cNvPr id="5" name="Rectangle 4">
            <a:extLst>
              <a:ext uri="{FF2B5EF4-FFF2-40B4-BE49-F238E27FC236}">
                <a16:creationId xmlns:a16="http://schemas.microsoft.com/office/drawing/2014/main" id="{80CE619D-ACF0-48A6-99FE-DEC568BB6F41}"/>
              </a:ext>
              <a:ext uri="{C183D7F6-B498-43B3-948B-1728B52AA6E4}">
                <adec:decorative xmlns:adec="http://schemas.microsoft.com/office/drawing/2017/decorative" val="1"/>
              </a:ext>
            </a:extLst>
          </p:cNvPr>
          <p:cNvSpPr/>
          <p:nvPr/>
        </p:nvSpPr>
        <p:spPr bwMode="auto">
          <a:xfrm>
            <a:off x="588262" y="1181100"/>
            <a:ext cx="11018519" cy="508793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4" name="Picture 103" descr="The lead qualification process">
            <a:extLst>
              <a:ext uri="{FF2B5EF4-FFF2-40B4-BE49-F238E27FC236}">
                <a16:creationId xmlns:a16="http://schemas.microsoft.com/office/drawing/2014/main" id="{FD4571FD-4663-4749-8D0D-8B777C8CE512}"/>
              </a:ext>
            </a:extLst>
          </p:cNvPr>
          <p:cNvPicPr>
            <a:picLocks noChangeAspect="1"/>
          </p:cNvPicPr>
          <p:nvPr/>
        </p:nvPicPr>
        <p:blipFill>
          <a:blip r:embed="rId3"/>
          <a:stretch>
            <a:fillRect/>
          </a:stretch>
        </p:blipFill>
        <p:spPr>
          <a:xfrm>
            <a:off x="1656200" y="1475449"/>
            <a:ext cx="8882642" cy="4499238"/>
          </a:xfrm>
          <a:prstGeom prst="rect">
            <a:avLst/>
          </a:prstGeom>
        </p:spPr>
      </p:pic>
    </p:spTree>
    <p:extLst>
      <p:ext uri="{BB962C8B-B14F-4D97-AF65-F5344CB8AC3E}">
        <p14:creationId xmlns:p14="http://schemas.microsoft.com/office/powerpoint/2010/main" val="39345544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B5D8D8-D581-4EE7-ACC3-459AEF554089}"/>
              </a:ext>
            </a:extLst>
          </p:cNvPr>
          <p:cNvSpPr>
            <a:spLocks noGrp="1"/>
          </p:cNvSpPr>
          <p:nvPr>
            <p:ph type="title"/>
          </p:nvPr>
        </p:nvSpPr>
        <p:spPr>
          <a:xfrm>
            <a:off x="585217" y="2985802"/>
            <a:ext cx="8892608" cy="886397"/>
          </a:xfrm>
        </p:spPr>
        <p:txBody>
          <a:bodyPr/>
          <a:lstStyle/>
          <a:p>
            <a:r>
              <a:rPr lang="en-US" dirty="0"/>
              <a:t>Lesson 3: Manage opportunities with Dynamics 365 Sales</a:t>
            </a:r>
          </a:p>
        </p:txBody>
      </p:sp>
      <p:pic>
        <p:nvPicPr>
          <p:cNvPr id="2" name="Picture 1" descr="Icon of letters">
            <a:extLst>
              <a:ext uri="{FF2B5EF4-FFF2-40B4-BE49-F238E27FC236}">
                <a16:creationId xmlns:a16="http://schemas.microsoft.com/office/drawing/2014/main" id="{74AEBD51-A259-4245-9898-F2AD399E7855}"/>
              </a:ext>
            </a:extLst>
          </p:cNvPr>
          <p:cNvPicPr>
            <a:picLocks noChangeAspect="1"/>
          </p:cNvPicPr>
          <p:nvPr/>
        </p:nvPicPr>
        <p:blipFill>
          <a:blip r:embed="rId2"/>
          <a:stretch>
            <a:fillRect/>
          </a:stretch>
        </p:blipFill>
        <p:spPr>
          <a:xfrm>
            <a:off x="10416794" y="3031998"/>
            <a:ext cx="629412" cy="794004"/>
          </a:xfrm>
          <a:prstGeom prst="rect">
            <a:avLst/>
          </a:prstGeom>
        </p:spPr>
      </p:pic>
    </p:spTree>
    <p:extLst>
      <p:ext uri="{BB962C8B-B14F-4D97-AF65-F5344CB8AC3E}">
        <p14:creationId xmlns:p14="http://schemas.microsoft.com/office/powerpoint/2010/main" val="9949601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5A12-97E0-4D2E-A6AE-D9F1E9B00D96}"/>
              </a:ext>
            </a:extLst>
          </p:cNvPr>
          <p:cNvSpPr>
            <a:spLocks noGrp="1"/>
          </p:cNvSpPr>
          <p:nvPr>
            <p:ph type="title"/>
          </p:nvPr>
        </p:nvSpPr>
        <p:spPr/>
        <p:txBody>
          <a:bodyPr/>
          <a:lstStyle/>
          <a:p>
            <a:r>
              <a:rPr lang="en-US" dirty="0"/>
              <a:t>Work with opportunities in Dynamics 365 Sales</a:t>
            </a:r>
          </a:p>
        </p:txBody>
      </p:sp>
      <p:sp>
        <p:nvSpPr>
          <p:cNvPr id="8" name="Text Placeholder 2">
            <a:extLst>
              <a:ext uri="{FF2B5EF4-FFF2-40B4-BE49-F238E27FC236}">
                <a16:creationId xmlns:a16="http://schemas.microsoft.com/office/drawing/2014/main" id="{962C9425-74F1-4D40-B4C0-2D444F25A510}"/>
              </a:ext>
            </a:extLst>
          </p:cNvPr>
          <p:cNvSpPr txBox="1">
            <a:spLocks/>
          </p:cNvSpPr>
          <p:nvPr/>
        </p:nvSpPr>
        <p:spPr>
          <a:xfrm>
            <a:off x="588264" y="1539936"/>
            <a:ext cx="3542074" cy="1485900"/>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Should be attached to</a:t>
            </a:r>
            <a:br>
              <a:rPr lang="en-US" sz="2000" dirty="0"/>
            </a:br>
            <a:r>
              <a:rPr lang="en-US" sz="2000" dirty="0"/>
              <a:t>a customer</a:t>
            </a:r>
          </a:p>
        </p:txBody>
      </p:sp>
      <p:sp>
        <p:nvSpPr>
          <p:cNvPr id="9" name="Text Placeholder 2">
            <a:extLst>
              <a:ext uri="{FF2B5EF4-FFF2-40B4-BE49-F238E27FC236}">
                <a16:creationId xmlns:a16="http://schemas.microsoft.com/office/drawing/2014/main" id="{A3841E60-56C3-474C-8D18-F305A1D7F765}"/>
              </a:ext>
            </a:extLst>
          </p:cNvPr>
          <p:cNvSpPr txBox="1">
            <a:spLocks/>
          </p:cNvSpPr>
          <p:nvPr/>
        </p:nvSpPr>
        <p:spPr>
          <a:xfrm>
            <a:off x="588264" y="3161537"/>
            <a:ext cx="3542074" cy="1485900"/>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Revenue tracking</a:t>
            </a:r>
          </a:p>
        </p:txBody>
      </p:sp>
      <p:sp>
        <p:nvSpPr>
          <p:cNvPr id="11" name="Text Placeholder 2">
            <a:extLst>
              <a:ext uri="{FF2B5EF4-FFF2-40B4-BE49-F238E27FC236}">
                <a16:creationId xmlns:a16="http://schemas.microsoft.com/office/drawing/2014/main" id="{C314F7EA-14F5-47C7-B851-CE41DC82913A}"/>
              </a:ext>
            </a:extLst>
          </p:cNvPr>
          <p:cNvSpPr txBox="1">
            <a:spLocks/>
          </p:cNvSpPr>
          <p:nvPr/>
        </p:nvSpPr>
        <p:spPr>
          <a:xfrm>
            <a:off x="588264" y="4783138"/>
            <a:ext cx="3542074" cy="1485900"/>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Data fills sales pipeline</a:t>
            </a:r>
          </a:p>
        </p:txBody>
      </p:sp>
      <p:sp>
        <p:nvSpPr>
          <p:cNvPr id="15" name="Rectangle 14">
            <a:extLst>
              <a:ext uri="{FF2B5EF4-FFF2-40B4-BE49-F238E27FC236}">
                <a16:creationId xmlns:a16="http://schemas.microsoft.com/office/drawing/2014/main" id="{05B622BC-1D86-4F9F-9391-0C9C13CDFAFE}"/>
              </a:ext>
              <a:ext uri="{C183D7F6-B498-43B3-948B-1728B52AA6E4}">
                <adec:decorative xmlns:adec="http://schemas.microsoft.com/office/drawing/2017/decorative" val="1"/>
              </a:ext>
            </a:extLst>
          </p:cNvPr>
          <p:cNvSpPr/>
          <p:nvPr/>
        </p:nvSpPr>
        <p:spPr bwMode="auto">
          <a:xfrm>
            <a:off x="4267200" y="1539936"/>
            <a:ext cx="7343776"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Picture 15" descr="Screenshot from Dynamics 365 page – Opportunity overview ">
            <a:extLst>
              <a:ext uri="{FF2B5EF4-FFF2-40B4-BE49-F238E27FC236}">
                <a16:creationId xmlns:a16="http://schemas.microsoft.com/office/drawing/2014/main" id="{B5B77669-F6C4-4CD4-B2EE-19C3066944A4}"/>
              </a:ext>
            </a:extLst>
          </p:cNvPr>
          <p:cNvPicPr>
            <a:picLocks noChangeAspect="1"/>
          </p:cNvPicPr>
          <p:nvPr/>
        </p:nvPicPr>
        <p:blipFill>
          <a:blip r:embed="rId3"/>
          <a:stretch>
            <a:fillRect/>
          </a:stretch>
        </p:blipFill>
        <p:spPr>
          <a:xfrm>
            <a:off x="4481623" y="2101963"/>
            <a:ext cx="6914930" cy="3605048"/>
          </a:xfrm>
          <a:prstGeom prst="rect">
            <a:avLst/>
          </a:prstGeom>
          <a:ln>
            <a:noFill/>
          </a:ln>
        </p:spPr>
      </p:pic>
    </p:spTree>
    <p:extLst>
      <p:ext uri="{BB962C8B-B14F-4D97-AF65-F5344CB8AC3E}">
        <p14:creationId xmlns:p14="http://schemas.microsoft.com/office/powerpoint/2010/main" val="5200617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87C4-2C5C-40F6-A38C-A07F375A3E9F}"/>
              </a:ext>
            </a:extLst>
          </p:cNvPr>
          <p:cNvSpPr>
            <a:spLocks noGrp="1"/>
          </p:cNvSpPr>
          <p:nvPr>
            <p:ph type="title"/>
          </p:nvPr>
        </p:nvSpPr>
        <p:spPr/>
        <p:txBody>
          <a:bodyPr/>
          <a:lstStyle/>
          <a:p>
            <a:r>
              <a:rPr lang="en-US" dirty="0"/>
              <a:t>Create opportunities</a:t>
            </a:r>
          </a:p>
        </p:txBody>
      </p:sp>
      <p:pic>
        <p:nvPicPr>
          <p:cNvPr id="4" name="Picture 3" descr="Graphical user interface, application&#10;&#10;Description automatically generated">
            <a:extLst>
              <a:ext uri="{FF2B5EF4-FFF2-40B4-BE49-F238E27FC236}">
                <a16:creationId xmlns:a16="http://schemas.microsoft.com/office/drawing/2014/main" id="{ABE7AD97-C0EB-4973-B6ED-A2DB1BC9D6CC}"/>
              </a:ext>
            </a:extLst>
          </p:cNvPr>
          <p:cNvPicPr>
            <a:picLocks noChangeAspect="1"/>
          </p:cNvPicPr>
          <p:nvPr/>
        </p:nvPicPr>
        <p:blipFill>
          <a:blip r:embed="rId2"/>
          <a:stretch>
            <a:fillRect/>
          </a:stretch>
        </p:blipFill>
        <p:spPr>
          <a:xfrm>
            <a:off x="900899" y="878680"/>
            <a:ext cx="10390202" cy="5600319"/>
          </a:xfrm>
          <a:prstGeom prst="rect">
            <a:avLst/>
          </a:prstGeom>
        </p:spPr>
      </p:pic>
    </p:spTree>
    <p:extLst>
      <p:ext uri="{BB962C8B-B14F-4D97-AF65-F5344CB8AC3E}">
        <p14:creationId xmlns:p14="http://schemas.microsoft.com/office/powerpoint/2010/main" val="12339011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Account and team selling </a:t>
            </a:r>
          </a:p>
        </p:txBody>
      </p:sp>
      <p:sp>
        <p:nvSpPr>
          <p:cNvPr id="10" name="Text Placeholder 2">
            <a:extLst>
              <a:ext uri="{FF2B5EF4-FFF2-40B4-BE49-F238E27FC236}">
                <a16:creationId xmlns:a16="http://schemas.microsoft.com/office/drawing/2014/main" id="{73FE153A-8FD7-4F3D-936A-35639B5ED4E2}"/>
              </a:ext>
            </a:extLst>
          </p:cNvPr>
          <p:cNvSpPr txBox="1">
            <a:spLocks/>
          </p:cNvSpPr>
          <p:nvPr/>
        </p:nvSpPr>
        <p:spPr>
          <a:xfrm>
            <a:off x="588264" y="1539936"/>
            <a:ext cx="3542074" cy="161478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Link sales tables to teams of users instead of a</a:t>
            </a:r>
            <a:br>
              <a:rPr lang="en-US" sz="2000" dirty="0"/>
            </a:br>
            <a:r>
              <a:rPr lang="en-US" sz="2000" dirty="0"/>
              <a:t>single user </a:t>
            </a:r>
          </a:p>
        </p:txBody>
      </p:sp>
      <p:sp>
        <p:nvSpPr>
          <p:cNvPr id="12" name="Text Placeholder 2">
            <a:extLst>
              <a:ext uri="{FF2B5EF4-FFF2-40B4-BE49-F238E27FC236}">
                <a16:creationId xmlns:a16="http://schemas.microsoft.com/office/drawing/2014/main" id="{1C76E8AE-8E0A-46CC-ADEF-211C7FAC9738}"/>
              </a:ext>
            </a:extLst>
          </p:cNvPr>
          <p:cNvSpPr txBox="1">
            <a:spLocks/>
          </p:cNvSpPr>
          <p:nvPr/>
        </p:nvSpPr>
        <p:spPr>
          <a:xfrm>
            <a:off x="588264" y="3314701"/>
            <a:ext cx="3542074" cy="2954337"/>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Access teams:</a:t>
            </a:r>
          </a:p>
          <a:p>
            <a:pPr marL="290513" indent="-227013">
              <a:buSzPct val="100000"/>
              <a:buFont typeface="Arial" panose="020B0604020202020204" pitchFamily="34" charset="0"/>
              <a:buChar char="•"/>
            </a:pPr>
            <a:r>
              <a:rPr lang="en-US" sz="1800" dirty="0"/>
              <a:t>Do not own rows </a:t>
            </a:r>
          </a:p>
          <a:p>
            <a:pPr marL="290513" indent="-227013">
              <a:buSzPct val="100000"/>
              <a:buFont typeface="Arial" panose="020B0604020202020204" pitchFamily="34" charset="0"/>
              <a:buChar char="•"/>
            </a:pPr>
            <a:r>
              <a:rPr lang="en-US" sz="1800" dirty="0"/>
              <a:t>Provide flexibility to users for creating ad-hoc security on specific records as needed</a:t>
            </a:r>
          </a:p>
          <a:p>
            <a:pPr marL="290513" indent="-227013">
              <a:buSzPct val="100000"/>
              <a:buFont typeface="Arial" panose="020B0604020202020204" pitchFamily="34" charset="0"/>
              <a:buChar char="•"/>
            </a:pPr>
            <a:r>
              <a:rPr lang="en-US" sz="1800" dirty="0"/>
              <a:t>Manual or via template</a:t>
            </a:r>
          </a:p>
        </p:txBody>
      </p:sp>
      <p:sp>
        <p:nvSpPr>
          <p:cNvPr id="13" name="Rectangle 12">
            <a:extLst>
              <a:ext uri="{FF2B5EF4-FFF2-40B4-BE49-F238E27FC236}">
                <a16:creationId xmlns:a16="http://schemas.microsoft.com/office/drawing/2014/main" id="{2DF36DA3-D6B1-45E4-B701-49E18908142A}"/>
              </a:ext>
              <a:ext uri="{C183D7F6-B498-43B3-948B-1728B52AA6E4}">
                <adec:decorative xmlns:adec="http://schemas.microsoft.com/office/drawing/2017/decorative" val="1"/>
              </a:ext>
            </a:extLst>
          </p:cNvPr>
          <p:cNvSpPr/>
          <p:nvPr/>
        </p:nvSpPr>
        <p:spPr bwMode="auto">
          <a:xfrm>
            <a:off x="4267200" y="1539936"/>
            <a:ext cx="7343776"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descr="Opportunity Sales Team Template">
            <a:extLst>
              <a:ext uri="{FF2B5EF4-FFF2-40B4-BE49-F238E27FC236}">
                <a16:creationId xmlns:a16="http://schemas.microsoft.com/office/drawing/2014/main" id="{9ABE6A10-F650-468D-9A41-132472207436}"/>
              </a:ext>
            </a:extLst>
          </p:cNvPr>
          <p:cNvPicPr/>
          <p:nvPr/>
        </p:nvPicPr>
        <p:blipFill>
          <a:blip r:embed="rId3"/>
          <a:stretch>
            <a:fillRect/>
          </a:stretch>
        </p:blipFill>
        <p:spPr>
          <a:xfrm>
            <a:off x="4398886" y="2144598"/>
            <a:ext cx="7080405" cy="3519778"/>
          </a:xfrm>
          <a:prstGeom prst="rect">
            <a:avLst/>
          </a:prstGeom>
          <a:ln>
            <a:noFill/>
          </a:ln>
        </p:spPr>
      </p:pic>
    </p:spTree>
    <p:extLst>
      <p:ext uri="{BB962C8B-B14F-4D97-AF65-F5344CB8AC3E}">
        <p14:creationId xmlns:p14="http://schemas.microsoft.com/office/powerpoint/2010/main" val="36536076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a:t>Competitors</a:t>
            </a:r>
          </a:p>
        </p:txBody>
      </p:sp>
      <p:sp>
        <p:nvSpPr>
          <p:cNvPr id="11" name="Text Placeholder 2">
            <a:extLst>
              <a:ext uri="{FF2B5EF4-FFF2-40B4-BE49-F238E27FC236}">
                <a16:creationId xmlns:a16="http://schemas.microsoft.com/office/drawing/2014/main" id="{D25998DC-8548-4CEE-8B86-C512B0080BB1}"/>
              </a:ext>
            </a:extLst>
          </p:cNvPr>
          <p:cNvSpPr txBox="1">
            <a:spLocks/>
          </p:cNvSpPr>
          <p:nvPr/>
        </p:nvSpPr>
        <p:spPr>
          <a:xfrm>
            <a:off x="588264" y="1539936"/>
            <a:ext cx="3542074" cy="161478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accent1"/>
                </a:solidFill>
                <a:latin typeface="+mj-lt"/>
              </a:rPr>
              <a:t>Competitor:</a:t>
            </a:r>
            <a:br>
              <a:rPr lang="en-US" sz="2000" dirty="0">
                <a:latin typeface="+mj-lt"/>
              </a:rPr>
            </a:br>
            <a:r>
              <a:rPr lang="en-US" sz="2000" dirty="0"/>
              <a:t>Who your organization is competing with (or lost the opportunity to) </a:t>
            </a:r>
          </a:p>
        </p:txBody>
      </p:sp>
      <p:sp>
        <p:nvSpPr>
          <p:cNvPr id="12" name="Text Placeholder 2">
            <a:extLst>
              <a:ext uri="{FF2B5EF4-FFF2-40B4-BE49-F238E27FC236}">
                <a16:creationId xmlns:a16="http://schemas.microsoft.com/office/drawing/2014/main" id="{7B45658C-19DD-49C9-B71A-CFE211FA30C5}"/>
              </a:ext>
            </a:extLst>
          </p:cNvPr>
          <p:cNvSpPr txBox="1">
            <a:spLocks/>
          </p:cNvSpPr>
          <p:nvPr/>
        </p:nvSpPr>
        <p:spPr>
          <a:xfrm>
            <a:off x="588264" y="3314701"/>
            <a:ext cx="3542074" cy="1397179"/>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Feeds default reports like Competitor </a:t>
            </a:r>
          </a:p>
        </p:txBody>
      </p:sp>
      <p:sp>
        <p:nvSpPr>
          <p:cNvPr id="14" name="Text Placeholder 2">
            <a:extLst>
              <a:ext uri="{FF2B5EF4-FFF2-40B4-BE49-F238E27FC236}">
                <a16:creationId xmlns:a16="http://schemas.microsoft.com/office/drawing/2014/main" id="{7535DB12-D903-42B0-AD1A-7A29E1451AB2}"/>
              </a:ext>
            </a:extLst>
          </p:cNvPr>
          <p:cNvSpPr txBox="1">
            <a:spLocks/>
          </p:cNvSpPr>
          <p:nvPr/>
        </p:nvSpPr>
        <p:spPr>
          <a:xfrm>
            <a:off x="588264" y="4871859"/>
            <a:ext cx="3542074" cy="1397179"/>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Win/Loss Report </a:t>
            </a:r>
          </a:p>
        </p:txBody>
      </p:sp>
      <p:sp>
        <p:nvSpPr>
          <p:cNvPr id="15" name="Rectangle 14">
            <a:extLst>
              <a:ext uri="{FF2B5EF4-FFF2-40B4-BE49-F238E27FC236}">
                <a16:creationId xmlns:a16="http://schemas.microsoft.com/office/drawing/2014/main" id="{86B674F2-85B2-499B-A59D-A0597D67FC38}"/>
              </a:ext>
              <a:ext uri="{C183D7F6-B498-43B3-948B-1728B52AA6E4}">
                <adec:decorative xmlns:adec="http://schemas.microsoft.com/office/drawing/2017/decorative" val="1"/>
              </a:ext>
            </a:extLst>
          </p:cNvPr>
          <p:cNvSpPr/>
          <p:nvPr/>
        </p:nvSpPr>
        <p:spPr bwMode="auto">
          <a:xfrm>
            <a:off x="4267200" y="1539936"/>
            <a:ext cx="7343776"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Picture 15" descr="Screenshot of Dynamics 365 – Competitor record">
            <a:extLst>
              <a:ext uri="{FF2B5EF4-FFF2-40B4-BE49-F238E27FC236}">
                <a16:creationId xmlns:a16="http://schemas.microsoft.com/office/drawing/2014/main" id="{8135D1CC-A5FA-4B5A-BDF3-74EEE76AB3C0}"/>
              </a:ext>
            </a:extLst>
          </p:cNvPr>
          <p:cNvPicPr/>
          <p:nvPr/>
        </p:nvPicPr>
        <p:blipFill>
          <a:blip r:embed="rId3"/>
          <a:stretch>
            <a:fillRect/>
          </a:stretch>
        </p:blipFill>
        <p:spPr>
          <a:xfrm>
            <a:off x="4399417" y="2378765"/>
            <a:ext cx="7079343" cy="3051444"/>
          </a:xfrm>
          <a:prstGeom prst="rect">
            <a:avLst/>
          </a:prstGeom>
          <a:ln>
            <a:noFill/>
          </a:ln>
        </p:spPr>
      </p:pic>
    </p:spTree>
    <p:extLst>
      <p:ext uri="{BB962C8B-B14F-4D97-AF65-F5344CB8AC3E}">
        <p14:creationId xmlns:p14="http://schemas.microsoft.com/office/powerpoint/2010/main" val="18342891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1DD3-2F7D-45D9-903A-815E4588A2C2}"/>
              </a:ext>
            </a:extLst>
          </p:cNvPr>
          <p:cNvSpPr>
            <a:spLocks noGrp="1"/>
          </p:cNvSpPr>
          <p:nvPr>
            <p:ph type="title"/>
          </p:nvPr>
        </p:nvSpPr>
        <p:spPr/>
        <p:txBody>
          <a:bodyPr/>
          <a:lstStyle/>
          <a:p>
            <a:r>
              <a:rPr lang="en-US" dirty="0"/>
              <a:t>Opportunity management lifecycle</a:t>
            </a:r>
          </a:p>
        </p:txBody>
      </p:sp>
      <p:sp>
        <p:nvSpPr>
          <p:cNvPr id="42" name="Rectangle 41">
            <a:extLst>
              <a:ext uri="{FF2B5EF4-FFF2-40B4-BE49-F238E27FC236}">
                <a16:creationId xmlns:a16="http://schemas.microsoft.com/office/drawing/2014/main" id="{FDF4BCB3-D6BD-49B4-82D1-179AE26374F5}"/>
              </a:ext>
              <a:ext uri="{C183D7F6-B498-43B3-948B-1728B52AA6E4}">
                <adec:decorative xmlns:adec="http://schemas.microsoft.com/office/drawing/2017/decorative" val="1"/>
              </a:ext>
            </a:extLst>
          </p:cNvPr>
          <p:cNvSpPr/>
          <p:nvPr/>
        </p:nvSpPr>
        <p:spPr bwMode="auto">
          <a:xfrm>
            <a:off x="588262" y="1181100"/>
            <a:ext cx="11018519" cy="508793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3" name="Picture 42" descr="A picture of a diagram showing Opportunity lifecycle">
            <a:extLst>
              <a:ext uri="{FF2B5EF4-FFF2-40B4-BE49-F238E27FC236}">
                <a16:creationId xmlns:a16="http://schemas.microsoft.com/office/drawing/2014/main" id="{2FAAE3A6-7BE3-4B11-9410-87C097FD87FE}"/>
              </a:ext>
            </a:extLst>
          </p:cNvPr>
          <p:cNvPicPr>
            <a:picLocks noChangeAspect="1"/>
          </p:cNvPicPr>
          <p:nvPr/>
        </p:nvPicPr>
        <p:blipFill>
          <a:blip r:embed="rId3"/>
          <a:stretch>
            <a:fillRect/>
          </a:stretch>
        </p:blipFill>
        <p:spPr>
          <a:xfrm>
            <a:off x="1098368" y="1478498"/>
            <a:ext cx="9998307" cy="4493141"/>
          </a:xfrm>
          <a:prstGeom prst="rect">
            <a:avLst/>
          </a:prstGeom>
        </p:spPr>
      </p:pic>
    </p:spTree>
    <p:extLst>
      <p:ext uri="{BB962C8B-B14F-4D97-AF65-F5344CB8AC3E}">
        <p14:creationId xmlns:p14="http://schemas.microsoft.com/office/powerpoint/2010/main" val="242653699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B5D8D8-D581-4EE7-ACC3-459AEF554089}"/>
              </a:ext>
            </a:extLst>
          </p:cNvPr>
          <p:cNvSpPr>
            <a:spLocks noGrp="1"/>
          </p:cNvSpPr>
          <p:nvPr>
            <p:ph type="title"/>
          </p:nvPr>
        </p:nvSpPr>
        <p:spPr>
          <a:xfrm>
            <a:off x="585217" y="2985802"/>
            <a:ext cx="8892608" cy="886397"/>
          </a:xfrm>
        </p:spPr>
        <p:txBody>
          <a:bodyPr/>
          <a:lstStyle/>
          <a:p>
            <a:r>
              <a:rPr lang="en-US" dirty="0"/>
              <a:t>Lab 2.1: Manage customers</a:t>
            </a:r>
            <a:br>
              <a:rPr lang="en-US" dirty="0"/>
            </a:br>
            <a:r>
              <a:rPr lang="en-US" dirty="0"/>
              <a:t>Demo 2.1:  Customize the sales process</a:t>
            </a:r>
          </a:p>
        </p:txBody>
      </p:sp>
      <p:pic>
        <p:nvPicPr>
          <p:cNvPr id="3" name="Picture 2" descr="Icon of a handshake">
            <a:extLst>
              <a:ext uri="{FF2B5EF4-FFF2-40B4-BE49-F238E27FC236}">
                <a16:creationId xmlns:a16="http://schemas.microsoft.com/office/drawing/2014/main" id="{7DE6B135-3C86-4298-AF28-BC931C75E7FB}"/>
              </a:ext>
            </a:extLst>
          </p:cNvPr>
          <p:cNvPicPr>
            <a:picLocks noChangeAspect="1"/>
          </p:cNvPicPr>
          <p:nvPr/>
        </p:nvPicPr>
        <p:blipFill>
          <a:blip r:embed="rId2"/>
          <a:stretch>
            <a:fillRect/>
          </a:stretch>
        </p:blipFill>
        <p:spPr>
          <a:xfrm>
            <a:off x="10122904" y="3062514"/>
            <a:ext cx="1185688" cy="708096"/>
          </a:xfrm>
          <a:prstGeom prst="rect">
            <a:avLst/>
          </a:prstGeom>
        </p:spPr>
      </p:pic>
    </p:spTree>
    <p:extLst>
      <p:ext uri="{BB962C8B-B14F-4D97-AF65-F5344CB8AC3E}">
        <p14:creationId xmlns:p14="http://schemas.microsoft.com/office/powerpoint/2010/main" val="14155579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505E-19A2-4F1A-9BC7-AB940A69D181}"/>
              </a:ext>
            </a:extLst>
          </p:cNvPr>
          <p:cNvSpPr>
            <a:spLocks noGrp="1"/>
          </p:cNvSpPr>
          <p:nvPr>
            <p:ph type="title" idx="4294967295"/>
          </p:nvPr>
        </p:nvSpPr>
        <p:spPr>
          <a:xfrm>
            <a:off x="588263" y="-553998"/>
            <a:ext cx="11018520" cy="430887"/>
          </a:xfrm>
        </p:spPr>
        <p:txBody>
          <a:bodyPr/>
          <a:lstStyle/>
          <a:p>
            <a:r>
              <a:rPr lang="en-US" sz="2800" dirty="0"/>
              <a:t>Closing slide</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080C7-4916-47DF-B002-3F0867D17F8D}"/>
              </a:ext>
            </a:extLst>
          </p:cNvPr>
          <p:cNvSpPr>
            <a:spLocks noGrp="1"/>
          </p:cNvSpPr>
          <p:nvPr>
            <p:ph type="title"/>
          </p:nvPr>
        </p:nvSpPr>
        <p:spPr>
          <a:xfrm>
            <a:off x="584199" y="2998113"/>
            <a:ext cx="2453685" cy="861774"/>
          </a:xfrm>
        </p:spPr>
        <p:txBody>
          <a:bodyPr/>
          <a:lstStyle/>
          <a:p>
            <a:pPr>
              <a:lnSpc>
                <a:spcPct val="100000"/>
              </a:lnSpc>
            </a:pPr>
            <a:r>
              <a:rPr lang="en-US" sz="2800" spc="0" dirty="0"/>
              <a:t>Module agenda</a:t>
            </a:r>
          </a:p>
        </p:txBody>
      </p:sp>
      <p:pic>
        <p:nvPicPr>
          <p:cNvPr id="210" name="Picture 209" descr="Icon of an award ribbon">
            <a:extLst>
              <a:ext uri="{FF2B5EF4-FFF2-40B4-BE49-F238E27FC236}">
                <a16:creationId xmlns:a16="http://schemas.microsoft.com/office/drawing/2014/main" id="{7FC114CA-2E37-42C4-96C7-36B87C78052B}"/>
              </a:ext>
            </a:extLst>
          </p:cNvPr>
          <p:cNvPicPr>
            <a:picLocks noChangeAspect="1"/>
          </p:cNvPicPr>
          <p:nvPr/>
        </p:nvPicPr>
        <p:blipFill>
          <a:blip r:embed="rId2"/>
          <a:stretch>
            <a:fillRect/>
          </a:stretch>
        </p:blipFill>
        <p:spPr>
          <a:xfrm>
            <a:off x="3610314" y="2504983"/>
            <a:ext cx="954024" cy="954024"/>
          </a:xfrm>
          <a:prstGeom prst="rect">
            <a:avLst/>
          </a:prstGeom>
        </p:spPr>
      </p:pic>
      <p:sp>
        <p:nvSpPr>
          <p:cNvPr id="211" name="Rectangle 210">
            <a:extLst>
              <a:ext uri="{FF2B5EF4-FFF2-40B4-BE49-F238E27FC236}">
                <a16:creationId xmlns:a16="http://schemas.microsoft.com/office/drawing/2014/main" id="{352C946D-F662-4829-B0AF-634790F861DC}"/>
              </a:ext>
            </a:extLst>
          </p:cNvPr>
          <p:cNvSpPr/>
          <p:nvPr/>
        </p:nvSpPr>
        <p:spPr>
          <a:xfrm>
            <a:off x="4853500" y="2796567"/>
            <a:ext cx="6096000" cy="369332"/>
          </a:xfrm>
          <a:prstGeom prst="rect">
            <a:avLst/>
          </a:prstGeom>
          <a:noFill/>
        </p:spPr>
        <p:txBody>
          <a:bodyPr wrap="square" lIns="0" tIns="0" rIns="0" bIns="0" rtlCol="0">
            <a:spAutoFit/>
          </a:bodyPr>
          <a:lstStyle/>
          <a:p>
            <a:pPr defTabSz="435743">
              <a:spcBef>
                <a:spcPct val="0"/>
              </a:spcBef>
            </a:pPr>
            <a:r>
              <a:rPr lang="en-US" sz="2400" dirty="0"/>
              <a:t>Manage leads with Dynamics 365 Sales</a:t>
            </a:r>
          </a:p>
        </p:txBody>
      </p:sp>
      <p:pic>
        <p:nvPicPr>
          <p:cNvPr id="212" name="Picture 211" descr="icon of a bar graph and a light bulb with an arrow pointing upward">
            <a:extLst>
              <a:ext uri="{FF2B5EF4-FFF2-40B4-BE49-F238E27FC236}">
                <a16:creationId xmlns:a16="http://schemas.microsoft.com/office/drawing/2014/main" id="{1AA77349-593E-44B1-A67F-BCAD6D09BF4A}"/>
              </a:ext>
            </a:extLst>
          </p:cNvPr>
          <p:cNvPicPr>
            <a:picLocks noChangeAspect="1"/>
          </p:cNvPicPr>
          <p:nvPr/>
        </p:nvPicPr>
        <p:blipFill>
          <a:blip r:embed="rId3"/>
          <a:stretch>
            <a:fillRect/>
          </a:stretch>
        </p:blipFill>
        <p:spPr>
          <a:xfrm>
            <a:off x="3610314" y="3568303"/>
            <a:ext cx="954024" cy="954024"/>
          </a:xfrm>
          <a:prstGeom prst="rect">
            <a:avLst/>
          </a:prstGeom>
        </p:spPr>
      </p:pic>
      <p:sp>
        <p:nvSpPr>
          <p:cNvPr id="213" name="Rectangle 212">
            <a:extLst>
              <a:ext uri="{FF2B5EF4-FFF2-40B4-BE49-F238E27FC236}">
                <a16:creationId xmlns:a16="http://schemas.microsoft.com/office/drawing/2014/main" id="{9E78A8AF-E247-4BAC-A2B9-BAD4FA04D0B0}"/>
              </a:ext>
            </a:extLst>
          </p:cNvPr>
          <p:cNvSpPr/>
          <p:nvPr/>
        </p:nvSpPr>
        <p:spPr>
          <a:xfrm>
            <a:off x="4853500" y="3859887"/>
            <a:ext cx="6096000" cy="738664"/>
          </a:xfrm>
          <a:prstGeom prst="rect">
            <a:avLst/>
          </a:prstGeom>
          <a:noFill/>
        </p:spPr>
        <p:txBody>
          <a:bodyPr wrap="square" lIns="0" tIns="0" rIns="0" bIns="0" rtlCol="0">
            <a:spAutoFit/>
          </a:bodyPr>
          <a:lstStyle/>
          <a:p>
            <a:pPr defTabSz="435743">
              <a:spcBef>
                <a:spcPct val="0"/>
              </a:spcBef>
            </a:pPr>
            <a:r>
              <a:rPr lang="en-US" sz="2400" dirty="0"/>
              <a:t>Manage opportunities with Dynamics 365 Sales</a:t>
            </a:r>
          </a:p>
        </p:txBody>
      </p:sp>
    </p:spTree>
    <p:extLst>
      <p:ext uri="{BB962C8B-B14F-4D97-AF65-F5344CB8AC3E}">
        <p14:creationId xmlns:p14="http://schemas.microsoft.com/office/powerpoint/2010/main" val="13934566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B5D8D8-D581-4EE7-ACC3-459AEF554089}"/>
              </a:ext>
            </a:extLst>
          </p:cNvPr>
          <p:cNvSpPr>
            <a:spLocks noGrp="1"/>
          </p:cNvSpPr>
          <p:nvPr>
            <p:ph type="title"/>
          </p:nvPr>
        </p:nvSpPr>
        <p:spPr/>
        <p:txBody>
          <a:bodyPr/>
          <a:lstStyle/>
          <a:p>
            <a:r>
              <a:rPr lang="en-US" dirty="0"/>
              <a:t>Lesson 1: Manage leads with Dynamics 365 Sales</a:t>
            </a:r>
          </a:p>
        </p:txBody>
      </p:sp>
      <p:pic>
        <p:nvPicPr>
          <p:cNvPr id="3" name="Picture 2" descr="Icon of a handshake">
            <a:extLst>
              <a:ext uri="{FF2B5EF4-FFF2-40B4-BE49-F238E27FC236}">
                <a16:creationId xmlns:a16="http://schemas.microsoft.com/office/drawing/2014/main" id="{7DE6B135-3C86-4298-AF28-BC931C75E7FB}"/>
              </a:ext>
            </a:extLst>
          </p:cNvPr>
          <p:cNvPicPr>
            <a:picLocks noChangeAspect="1"/>
          </p:cNvPicPr>
          <p:nvPr/>
        </p:nvPicPr>
        <p:blipFill>
          <a:blip r:embed="rId2"/>
          <a:stretch>
            <a:fillRect/>
          </a:stretch>
        </p:blipFill>
        <p:spPr>
          <a:xfrm>
            <a:off x="10122904" y="3062514"/>
            <a:ext cx="1185688" cy="708096"/>
          </a:xfrm>
          <a:prstGeom prst="rect">
            <a:avLst/>
          </a:prstGeom>
        </p:spPr>
      </p:pic>
    </p:spTree>
    <p:extLst>
      <p:ext uri="{BB962C8B-B14F-4D97-AF65-F5344CB8AC3E}">
        <p14:creationId xmlns:p14="http://schemas.microsoft.com/office/powerpoint/2010/main" val="10804700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8264-E403-4CCA-AE15-113917FDF370}"/>
              </a:ext>
            </a:extLst>
          </p:cNvPr>
          <p:cNvSpPr>
            <a:spLocks noGrp="1"/>
          </p:cNvSpPr>
          <p:nvPr>
            <p:ph type="title"/>
          </p:nvPr>
        </p:nvSpPr>
        <p:spPr/>
        <p:txBody>
          <a:bodyPr/>
          <a:lstStyle/>
          <a:p>
            <a:r>
              <a:rPr lang="en-US" dirty="0"/>
              <a:t>Customer management overview</a:t>
            </a:r>
          </a:p>
        </p:txBody>
      </p:sp>
      <p:sp>
        <p:nvSpPr>
          <p:cNvPr id="81" name="Rectangle 80">
            <a:extLst>
              <a:ext uri="{FF2B5EF4-FFF2-40B4-BE49-F238E27FC236}">
                <a16:creationId xmlns:a16="http://schemas.microsoft.com/office/drawing/2014/main" id="{6F070C5D-A524-4DF6-B654-F852C9783905}"/>
              </a:ext>
              <a:ext uri="{C183D7F6-B498-43B3-948B-1728B52AA6E4}">
                <adec:decorative xmlns:adec="http://schemas.microsoft.com/office/drawing/2017/decorative" val="1"/>
              </a:ext>
            </a:extLst>
          </p:cNvPr>
          <p:cNvSpPr/>
          <p:nvPr/>
        </p:nvSpPr>
        <p:spPr bwMode="auto">
          <a:xfrm>
            <a:off x="588262" y="1181100"/>
            <a:ext cx="11018519" cy="508793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2" name="Picture 81" descr="Icon of a handshake">
            <a:extLst>
              <a:ext uri="{FF2B5EF4-FFF2-40B4-BE49-F238E27FC236}">
                <a16:creationId xmlns:a16="http://schemas.microsoft.com/office/drawing/2014/main" id="{C3860621-2717-4F0D-8C2D-0DF78D315F77}"/>
              </a:ext>
            </a:extLst>
          </p:cNvPr>
          <p:cNvPicPr>
            <a:picLocks noChangeAspect="1"/>
          </p:cNvPicPr>
          <p:nvPr/>
        </p:nvPicPr>
        <p:blipFill>
          <a:blip r:embed="rId3"/>
          <a:stretch>
            <a:fillRect/>
          </a:stretch>
        </p:blipFill>
        <p:spPr>
          <a:xfrm>
            <a:off x="5344071" y="1497683"/>
            <a:ext cx="1508760" cy="1508760"/>
          </a:xfrm>
          <a:prstGeom prst="rect">
            <a:avLst/>
          </a:prstGeom>
        </p:spPr>
      </p:pic>
      <p:sp>
        <p:nvSpPr>
          <p:cNvPr id="83" name="Rectangle 82">
            <a:extLst>
              <a:ext uri="{FF2B5EF4-FFF2-40B4-BE49-F238E27FC236}">
                <a16:creationId xmlns:a16="http://schemas.microsoft.com/office/drawing/2014/main" id="{F6042F17-F162-4984-96C1-4498B941AD29}"/>
              </a:ext>
            </a:extLst>
          </p:cNvPr>
          <p:cNvSpPr/>
          <p:nvPr/>
        </p:nvSpPr>
        <p:spPr>
          <a:xfrm>
            <a:off x="5017642" y="3044990"/>
            <a:ext cx="2159758" cy="584775"/>
          </a:xfrm>
          <a:prstGeom prst="rect">
            <a:avLst/>
          </a:prstGeom>
        </p:spPr>
        <p:txBody>
          <a:bodyPr wrap="none">
            <a:spAutoFit/>
          </a:bodyPr>
          <a:lstStyle/>
          <a:p>
            <a:pPr algn="ctr" defTabSz="932472" fontAlgn="base">
              <a:spcBef>
                <a:spcPct val="0"/>
              </a:spcBef>
              <a:spcAft>
                <a:spcPct val="0"/>
              </a:spcAft>
              <a:defRPr/>
            </a:pPr>
            <a:r>
              <a:rPr lang="en-GB" sz="3200" dirty="0">
                <a:solidFill>
                  <a:schemeClr val="accent1"/>
                </a:solidFill>
                <a:latin typeface="+mj-lt"/>
                <a:cs typeface="Segoe UI Light" panose="020B0502040204020203" pitchFamily="34" charset="0"/>
              </a:rPr>
              <a:t>Customers</a:t>
            </a:r>
          </a:p>
        </p:txBody>
      </p:sp>
      <p:cxnSp>
        <p:nvCxnSpPr>
          <p:cNvPr id="84" name="Connector: Elbow 83" descr="Arrow connecting customers and accounts">
            <a:extLst>
              <a:ext uri="{FF2B5EF4-FFF2-40B4-BE49-F238E27FC236}">
                <a16:creationId xmlns:a16="http://schemas.microsoft.com/office/drawing/2014/main" id="{875E66F3-B4D6-453F-A1E9-D788E48431B3}"/>
              </a:ext>
            </a:extLst>
          </p:cNvPr>
          <p:cNvCxnSpPr>
            <a:cxnSpLocks/>
          </p:cNvCxnSpPr>
          <p:nvPr/>
        </p:nvCxnSpPr>
        <p:spPr>
          <a:xfrm rot="5400000">
            <a:off x="4251968" y="2888352"/>
            <a:ext cx="1104141" cy="2586966"/>
          </a:xfrm>
          <a:prstGeom prst="bentConnector3">
            <a:avLst/>
          </a:prstGeom>
          <a:ln w="22225">
            <a:solidFill>
              <a:schemeClr val="tx1">
                <a:lumMod val="85000"/>
                <a:lumOff val="1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F291525-E550-4FAF-AE32-447281093F37}"/>
              </a:ext>
            </a:extLst>
          </p:cNvPr>
          <p:cNvSpPr/>
          <p:nvPr/>
        </p:nvSpPr>
        <p:spPr bwMode="auto">
          <a:xfrm>
            <a:off x="1477750" y="4733906"/>
            <a:ext cx="4065609" cy="12185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GB" sz="3200" b="0" i="0" u="none" strike="noStrike" kern="1200" cap="none" spc="0" normalizeH="0" baseline="0" noProof="0">
                <a:ln>
                  <a:noFill/>
                </a:ln>
                <a:solidFill>
                  <a:schemeClr val="tx1"/>
                </a:solidFill>
                <a:effectLst/>
                <a:uLnTx/>
                <a:uFillTx/>
                <a:latin typeface="+mj-lt"/>
                <a:ea typeface="Segoe UI" pitchFamily="34" charset="0"/>
                <a:cs typeface="Segoe UI Light" panose="020B0502040204020203" pitchFamily="34" charset="0"/>
              </a:rPr>
              <a:t>Accounts</a:t>
            </a:r>
            <a:endParaRPr kumimoji="0" lang="en-GB" sz="1600" b="0" i="0" u="none" strike="noStrike" kern="1200" cap="none" spc="0" normalizeH="0" baseline="0" noProof="0">
              <a:ln>
                <a:noFill/>
              </a:ln>
              <a:solidFill>
                <a:schemeClr val="tx1"/>
              </a:solidFill>
              <a:effectLst/>
              <a:uLnTx/>
              <a:uFillTx/>
              <a:latin typeface="+mj-lt"/>
              <a:ea typeface="Segoe UI" pitchFamily="34" charset="0"/>
              <a:cs typeface="Segoe UI Light" panose="020B0502040204020203" pitchFamily="34" charset="0"/>
            </a:endParaRPr>
          </a:p>
        </p:txBody>
      </p:sp>
      <p:pic>
        <p:nvPicPr>
          <p:cNvPr id="87" name="Picture 86" descr="icon of three square of different size and colour aligning at the bottom">
            <a:extLst>
              <a:ext uri="{FF2B5EF4-FFF2-40B4-BE49-F238E27FC236}">
                <a16:creationId xmlns:a16="http://schemas.microsoft.com/office/drawing/2014/main" id="{AFB67B04-DF5C-44E9-8517-02514171EAC0}"/>
              </a:ext>
            </a:extLst>
          </p:cNvPr>
          <p:cNvPicPr>
            <a:picLocks noChangeAspect="1"/>
          </p:cNvPicPr>
          <p:nvPr/>
        </p:nvPicPr>
        <p:blipFill>
          <a:blip r:embed="rId4"/>
          <a:stretch>
            <a:fillRect/>
          </a:stretch>
        </p:blipFill>
        <p:spPr>
          <a:xfrm>
            <a:off x="1766162" y="4972848"/>
            <a:ext cx="739140" cy="740664"/>
          </a:xfrm>
          <a:prstGeom prst="rect">
            <a:avLst/>
          </a:prstGeom>
        </p:spPr>
      </p:pic>
      <p:cxnSp>
        <p:nvCxnSpPr>
          <p:cNvPr id="88" name="Connector: Elbow 87" descr="Arrow connecting customers and contacts">
            <a:extLst>
              <a:ext uri="{FF2B5EF4-FFF2-40B4-BE49-F238E27FC236}">
                <a16:creationId xmlns:a16="http://schemas.microsoft.com/office/drawing/2014/main" id="{4E5ED74E-0D99-4B60-AA65-8A59E25A042D}"/>
              </a:ext>
            </a:extLst>
          </p:cNvPr>
          <p:cNvCxnSpPr>
            <a:cxnSpLocks/>
          </p:cNvCxnSpPr>
          <p:nvPr/>
        </p:nvCxnSpPr>
        <p:spPr>
          <a:xfrm rot="16200000" flipH="1">
            <a:off x="6838935" y="2888351"/>
            <a:ext cx="1104141" cy="2586968"/>
          </a:xfrm>
          <a:prstGeom prst="bentConnector3">
            <a:avLst>
              <a:gd name="adj1" fmla="val 50000"/>
            </a:avLst>
          </a:prstGeom>
          <a:ln w="22225">
            <a:solidFill>
              <a:schemeClr val="tx1">
                <a:lumMod val="85000"/>
                <a:lumOff val="1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540ADD6F-523D-4941-8E2C-ED71B88490D5}"/>
              </a:ext>
            </a:extLst>
          </p:cNvPr>
          <p:cNvSpPr/>
          <p:nvPr/>
        </p:nvSpPr>
        <p:spPr bwMode="auto">
          <a:xfrm>
            <a:off x="6651685" y="4733906"/>
            <a:ext cx="4065608" cy="121854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GB" sz="3200" b="0" i="0" u="none" strike="noStrike" kern="1200" cap="none" spc="0" normalizeH="0" baseline="0" noProof="0">
                <a:ln>
                  <a:noFill/>
                </a:ln>
                <a:solidFill>
                  <a:schemeClr val="bg1"/>
                </a:solidFill>
                <a:effectLst/>
                <a:uLnTx/>
                <a:uFillTx/>
                <a:latin typeface="+mj-lt"/>
                <a:ea typeface="Segoe UI" pitchFamily="34" charset="0"/>
                <a:cs typeface="Segoe UI Light" panose="020B0502040204020203" pitchFamily="34" charset="0"/>
              </a:rPr>
              <a:t>Contacts</a:t>
            </a:r>
          </a:p>
        </p:txBody>
      </p:sp>
      <p:pic>
        <p:nvPicPr>
          <p:cNvPr id="90" name="Picture 89" descr="Icon depicting three people">
            <a:extLst>
              <a:ext uri="{FF2B5EF4-FFF2-40B4-BE49-F238E27FC236}">
                <a16:creationId xmlns:a16="http://schemas.microsoft.com/office/drawing/2014/main" id="{D0C49F36-345E-405B-BD56-3D6E80750A73}"/>
              </a:ext>
            </a:extLst>
          </p:cNvPr>
          <p:cNvPicPr>
            <a:picLocks noChangeAspect="1"/>
          </p:cNvPicPr>
          <p:nvPr/>
        </p:nvPicPr>
        <p:blipFill>
          <a:blip r:embed="rId5"/>
          <a:stretch>
            <a:fillRect/>
          </a:stretch>
        </p:blipFill>
        <p:spPr>
          <a:xfrm>
            <a:off x="6928250" y="4972086"/>
            <a:ext cx="815340" cy="742188"/>
          </a:xfrm>
          <a:prstGeom prst="rect">
            <a:avLst/>
          </a:prstGeom>
        </p:spPr>
      </p:pic>
    </p:spTree>
    <p:extLst>
      <p:ext uri="{BB962C8B-B14F-4D97-AF65-F5344CB8AC3E}">
        <p14:creationId xmlns:p14="http://schemas.microsoft.com/office/powerpoint/2010/main" val="29585050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1DD3-2F7D-45D9-903A-815E4588A2C2}"/>
              </a:ext>
            </a:extLst>
          </p:cNvPr>
          <p:cNvSpPr>
            <a:spLocks noGrp="1"/>
          </p:cNvSpPr>
          <p:nvPr>
            <p:ph type="title"/>
          </p:nvPr>
        </p:nvSpPr>
        <p:spPr/>
        <p:txBody>
          <a:bodyPr/>
          <a:lstStyle/>
          <a:p>
            <a:r>
              <a:rPr lang="en-US" dirty="0"/>
              <a:t>Manage customers as accounts</a:t>
            </a:r>
          </a:p>
        </p:txBody>
      </p:sp>
      <p:pic>
        <p:nvPicPr>
          <p:cNvPr id="50" name="Picture 49" descr="Account record">
            <a:extLst>
              <a:ext uri="{FF2B5EF4-FFF2-40B4-BE49-F238E27FC236}">
                <a16:creationId xmlns:a16="http://schemas.microsoft.com/office/drawing/2014/main" id="{E6B3F620-7FF6-4885-98D8-A3004CF9234A}"/>
              </a:ext>
            </a:extLst>
          </p:cNvPr>
          <p:cNvPicPr/>
          <p:nvPr/>
        </p:nvPicPr>
        <p:blipFill>
          <a:blip r:embed="rId3"/>
          <a:stretch>
            <a:fillRect/>
          </a:stretch>
        </p:blipFill>
        <p:spPr>
          <a:xfrm>
            <a:off x="717549" y="1307943"/>
            <a:ext cx="11185511" cy="5046441"/>
          </a:xfrm>
          <a:prstGeom prst="rect">
            <a:avLst/>
          </a:prstGeom>
          <a:ln>
            <a:noFill/>
          </a:ln>
        </p:spPr>
      </p:pic>
    </p:spTree>
    <p:extLst>
      <p:ext uri="{BB962C8B-B14F-4D97-AF65-F5344CB8AC3E}">
        <p14:creationId xmlns:p14="http://schemas.microsoft.com/office/powerpoint/2010/main" val="4820533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167CB-FB10-461F-A619-FE3754B77FBD}"/>
              </a:ext>
            </a:extLst>
          </p:cNvPr>
          <p:cNvSpPr>
            <a:spLocks noGrp="1"/>
          </p:cNvSpPr>
          <p:nvPr>
            <p:ph type="title"/>
          </p:nvPr>
        </p:nvSpPr>
        <p:spPr/>
        <p:txBody>
          <a:bodyPr/>
          <a:lstStyle/>
          <a:p>
            <a:r>
              <a:rPr lang="en-US" dirty="0"/>
              <a:t>Manage customers as contacts</a:t>
            </a:r>
          </a:p>
        </p:txBody>
      </p:sp>
      <p:pic>
        <p:nvPicPr>
          <p:cNvPr id="4" name="Picture 3" descr="Contact record">
            <a:extLst>
              <a:ext uri="{FF2B5EF4-FFF2-40B4-BE49-F238E27FC236}">
                <a16:creationId xmlns:a16="http://schemas.microsoft.com/office/drawing/2014/main" id="{8EBBB477-13B7-46D6-99A9-E9A2840A581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4715" y="1360605"/>
            <a:ext cx="11030295" cy="4910229"/>
          </a:xfrm>
          <a:prstGeom prst="rect">
            <a:avLst/>
          </a:prstGeom>
          <a:ln>
            <a:noFill/>
          </a:ln>
        </p:spPr>
      </p:pic>
    </p:spTree>
    <p:extLst>
      <p:ext uri="{BB962C8B-B14F-4D97-AF65-F5344CB8AC3E}">
        <p14:creationId xmlns:p14="http://schemas.microsoft.com/office/powerpoint/2010/main" val="621614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7CE9-8BD9-4558-9C48-0FAD1066EB8A}"/>
              </a:ext>
            </a:extLst>
          </p:cNvPr>
          <p:cNvSpPr>
            <a:spLocks noGrp="1"/>
          </p:cNvSpPr>
          <p:nvPr>
            <p:ph type="title"/>
          </p:nvPr>
        </p:nvSpPr>
        <p:spPr/>
        <p:txBody>
          <a:bodyPr/>
          <a:lstStyle/>
          <a:p>
            <a:r>
              <a:rPr lang="en-US" dirty="0"/>
              <a:t>Work with leads in Dynamics 365 Sales</a:t>
            </a:r>
          </a:p>
        </p:txBody>
      </p:sp>
      <p:sp>
        <p:nvSpPr>
          <p:cNvPr id="5" name="Rectangle 4">
            <a:extLst>
              <a:ext uri="{FF2B5EF4-FFF2-40B4-BE49-F238E27FC236}">
                <a16:creationId xmlns:a16="http://schemas.microsoft.com/office/drawing/2014/main" id="{8662071C-C44D-4F9E-8380-6659A6648944}"/>
              </a:ext>
              <a:ext uri="{C183D7F6-B498-43B3-948B-1728B52AA6E4}">
                <adec:decorative xmlns:adec="http://schemas.microsoft.com/office/drawing/2017/decorative" val="1"/>
              </a:ext>
            </a:extLst>
          </p:cNvPr>
          <p:cNvSpPr/>
          <p:nvPr/>
        </p:nvSpPr>
        <p:spPr bwMode="auto">
          <a:xfrm>
            <a:off x="588262" y="1181100"/>
            <a:ext cx="11018519" cy="508793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descr="A screenshot of a lead record">
            <a:extLst>
              <a:ext uri="{FF2B5EF4-FFF2-40B4-BE49-F238E27FC236}">
                <a16:creationId xmlns:a16="http://schemas.microsoft.com/office/drawing/2014/main" id="{522DB88E-0B3E-49F7-B179-87B4A96242B4}"/>
              </a:ext>
            </a:extLst>
          </p:cNvPr>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240424" y="1276350"/>
            <a:ext cx="9714194" cy="4897436"/>
          </a:xfrm>
          <a:prstGeom prst="rect">
            <a:avLst/>
          </a:prstGeom>
          <a:noFill/>
          <a:ln>
            <a:noFill/>
          </a:ln>
        </p:spPr>
      </p:pic>
    </p:spTree>
    <p:extLst>
      <p:ext uri="{BB962C8B-B14F-4D97-AF65-F5344CB8AC3E}">
        <p14:creationId xmlns:p14="http://schemas.microsoft.com/office/powerpoint/2010/main" val="37345016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A55-3858-4CFA-8618-6599FC64E0DD}"/>
              </a:ext>
            </a:extLst>
          </p:cNvPr>
          <p:cNvSpPr>
            <a:spLocks noGrp="1"/>
          </p:cNvSpPr>
          <p:nvPr>
            <p:ph type="title"/>
          </p:nvPr>
        </p:nvSpPr>
        <p:spPr/>
        <p:txBody>
          <a:bodyPr/>
          <a:lstStyle/>
          <a:p>
            <a:r>
              <a:rPr lang="en-US" dirty="0"/>
              <a:t>Work with leads in Dynamics 365 Sales</a:t>
            </a:r>
          </a:p>
        </p:txBody>
      </p:sp>
      <p:pic>
        <p:nvPicPr>
          <p:cNvPr id="4" name="Picture 3" descr="Timeline&#10;&#10;Description automatically generated">
            <a:extLst>
              <a:ext uri="{FF2B5EF4-FFF2-40B4-BE49-F238E27FC236}">
                <a16:creationId xmlns:a16="http://schemas.microsoft.com/office/drawing/2014/main" id="{A72765CD-D0BD-489F-B0C0-32FA79500B27}"/>
              </a:ext>
            </a:extLst>
          </p:cNvPr>
          <p:cNvPicPr>
            <a:picLocks noChangeAspect="1"/>
          </p:cNvPicPr>
          <p:nvPr/>
        </p:nvPicPr>
        <p:blipFill>
          <a:blip r:embed="rId2"/>
          <a:stretch>
            <a:fillRect/>
          </a:stretch>
        </p:blipFill>
        <p:spPr>
          <a:xfrm>
            <a:off x="1411816" y="1436489"/>
            <a:ext cx="9368368" cy="5129612"/>
          </a:xfrm>
          <a:prstGeom prst="rect">
            <a:avLst/>
          </a:prstGeom>
        </p:spPr>
      </p:pic>
    </p:spTree>
    <p:extLst>
      <p:ext uri="{BB962C8B-B14F-4D97-AF65-F5344CB8AC3E}">
        <p14:creationId xmlns:p14="http://schemas.microsoft.com/office/powerpoint/2010/main" val="20420364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9198-AEAF-43CB-A5A0-54BC1515EEA5}"/>
              </a:ext>
            </a:extLst>
          </p:cNvPr>
          <p:cNvSpPr>
            <a:spLocks noGrp="1"/>
          </p:cNvSpPr>
          <p:nvPr>
            <p:ph type="title"/>
          </p:nvPr>
        </p:nvSpPr>
        <p:spPr/>
        <p:txBody>
          <a:bodyPr/>
          <a:lstStyle/>
          <a:p>
            <a:r>
              <a:rPr lang="en-US" dirty="0"/>
              <a:t>Create leads</a:t>
            </a:r>
          </a:p>
        </p:txBody>
      </p:sp>
      <p:pic>
        <p:nvPicPr>
          <p:cNvPr id="4" name="Picture 3" descr="Graphical user interface, text, application&#10;&#10;Description automatically generated">
            <a:extLst>
              <a:ext uri="{FF2B5EF4-FFF2-40B4-BE49-F238E27FC236}">
                <a16:creationId xmlns:a16="http://schemas.microsoft.com/office/drawing/2014/main" id="{CB28EE0D-4B87-4F43-82AA-FEFDF1E9E2E2}"/>
              </a:ext>
            </a:extLst>
          </p:cNvPr>
          <p:cNvPicPr>
            <a:picLocks noChangeAspect="1"/>
          </p:cNvPicPr>
          <p:nvPr/>
        </p:nvPicPr>
        <p:blipFill>
          <a:blip r:embed="rId2"/>
          <a:stretch>
            <a:fillRect/>
          </a:stretch>
        </p:blipFill>
        <p:spPr>
          <a:xfrm>
            <a:off x="2623252" y="1375341"/>
            <a:ext cx="7253290" cy="4892102"/>
          </a:xfrm>
          <a:prstGeom prst="rect">
            <a:avLst/>
          </a:prstGeom>
        </p:spPr>
      </p:pic>
    </p:spTree>
    <p:extLst>
      <p:ext uri="{BB962C8B-B14F-4D97-AF65-F5344CB8AC3E}">
        <p14:creationId xmlns:p14="http://schemas.microsoft.com/office/powerpoint/2010/main" val="358227355"/>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8" ma:contentTypeDescription="Create a new document." ma:contentTypeScope="" ma:versionID="c1863e0e8e1a262c2c865392d777ae30">
  <xsd:schema xmlns:xsd="http://www.w3.org/2001/XMLSchema" xmlns:xs="http://www.w3.org/2001/XMLSchema" xmlns:p="http://schemas.microsoft.com/office/2006/metadata/properties" xmlns:ns1="http://schemas.microsoft.com/sharepoint/v3" xmlns:ns2="0aa551a1-3cd1-453b-b985-d0d43f91ae14" xmlns:ns3="aff3788b-9cf6-4ebd-8900-ddc3b0fbf990" targetNamespace="http://schemas.microsoft.com/office/2006/metadata/properties" ma:root="true" ma:fieldsID="19b9f75944552e7de8c750b416174e52" ns1:_="" ns2:_="" ns3:_="">
    <xsd:import namespace="http://schemas.microsoft.com/sharepoint/v3"/>
    <xsd:import namespace="0aa551a1-3cd1-453b-b985-d0d43f91ae14"/>
    <xsd:import namespace="aff3788b-9cf6-4ebd-8900-ddc3b0fbf9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f3788b-9cf6-4ebd-8900-ddc3b0fbf99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aa551a1-3cd1-453b-b985-d0d43f91ae1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0A0C579-475B-433F-9330-03435DE645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aff3788b-9cf6-4ebd-8900-ddc3b0fbf9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10db0749-eddb-4627-97e5-bcd86b41c8cd"/>
    <ds:schemaRef ds:uri="http://schemas.microsoft.com/office/2006/documentManagement/types"/>
    <ds:schemaRef ds:uri="http://purl.org/dc/elements/1.1/"/>
    <ds:schemaRef ds:uri="http://www.w3.org/XML/1998/namespace"/>
    <ds:schemaRef ds:uri="a4bc753f-e3bb-4cba-8373-da173ea1515c"/>
    <ds:schemaRef ds:uri="http://schemas.microsoft.com/office/2006/metadata/properties"/>
    <ds:schemaRef ds:uri="http://schemas.openxmlformats.org/package/2006/metadata/core-properties"/>
    <ds:schemaRef ds:uri="http://purl.org/dc/dcmitype/"/>
    <ds:schemaRef ds:uri="0aa551a1-3cd1-453b-b985-d0d43f91ae14"/>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teal accent</Template>
  <TotalTime>265</TotalTime>
  <Words>2119</Words>
  <Application>Microsoft Office PowerPoint</Application>
  <PresentationFormat>Widescreen</PresentationFormat>
  <Paragraphs>115</Paragraphs>
  <Slides>19</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Consolas</vt:lpstr>
      <vt:lpstr>Segoe UI</vt:lpstr>
      <vt:lpstr>Segoe UI Light</vt:lpstr>
      <vt:lpstr>Segoe UI Semibold</vt:lpstr>
      <vt:lpstr>Wingdings</vt:lpstr>
      <vt:lpstr>White Template</vt:lpstr>
      <vt:lpstr>Module 2: Manage leads and opportunities in Dynamics 365 Sales</vt:lpstr>
      <vt:lpstr>Module agenda</vt:lpstr>
      <vt:lpstr>Lesson 1: Manage leads with Dynamics 365 Sales</vt:lpstr>
      <vt:lpstr>Customer management overview</vt:lpstr>
      <vt:lpstr>Manage customers as accounts</vt:lpstr>
      <vt:lpstr>Manage customers as contacts</vt:lpstr>
      <vt:lpstr>Work with leads in Dynamics 365 Sales</vt:lpstr>
      <vt:lpstr>Work with leads in Dynamics 365 Sales</vt:lpstr>
      <vt:lpstr>Create leads</vt:lpstr>
      <vt:lpstr>Lead management lifecycle</vt:lpstr>
      <vt:lpstr>Qualify leads</vt:lpstr>
      <vt:lpstr>Lesson 3: Manage opportunities with Dynamics 365 Sales</vt:lpstr>
      <vt:lpstr>Work with opportunities in Dynamics 365 Sales</vt:lpstr>
      <vt:lpstr>Create opportunities</vt:lpstr>
      <vt:lpstr>Account and team selling </vt:lpstr>
      <vt:lpstr>Competitors</vt:lpstr>
      <vt:lpstr>Opportunity management lifecycle</vt:lpstr>
      <vt:lpstr>Lab 2.1: Manage customers Demo 2.1:  Customize the sales process</vt:lpstr>
      <vt:lpstr>Closing slide</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From Lead to Opportunity</dc:title>
  <dc:subject>&lt;Event name&gt;</dc:subject>
  <dc:creator>Evelyn Sheahan</dc:creator>
  <cp:keywords/>
  <dc:description/>
  <cp:lastModifiedBy>Anna Jennings</cp:lastModifiedBy>
  <cp:revision>3</cp:revision>
  <dcterms:created xsi:type="dcterms:W3CDTF">2020-06-18T06:52:42Z</dcterms:created>
  <dcterms:modified xsi:type="dcterms:W3CDTF">2021-08-12T20:13:16Z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0x010100020305D32150D746ACEC7EE1F47590FB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